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5" r:id="rId4"/>
    <p:sldMasterId id="2147484767" r:id="rId5"/>
    <p:sldMasterId id="2147484798" r:id="rId6"/>
    <p:sldMasterId id="2147484822" r:id="rId7"/>
    <p:sldMasterId id="2147484846" r:id="rId8"/>
    <p:sldMasterId id="2147484873" r:id="rId9"/>
  </p:sldMasterIdLst>
  <p:notesMasterIdLst>
    <p:notesMasterId r:id="rId46"/>
  </p:notesMasterIdLst>
  <p:handoutMasterIdLst>
    <p:handoutMasterId r:id="rId47"/>
  </p:handoutMasterIdLst>
  <p:sldIdLst>
    <p:sldId id="1861" r:id="rId10"/>
    <p:sldId id="4681" r:id="rId11"/>
    <p:sldId id="4682" r:id="rId12"/>
    <p:sldId id="4509" r:id="rId13"/>
    <p:sldId id="4684" r:id="rId14"/>
    <p:sldId id="4378" r:id="rId15"/>
    <p:sldId id="4695" r:id="rId16"/>
    <p:sldId id="4355" r:id="rId17"/>
    <p:sldId id="4384" r:id="rId18"/>
    <p:sldId id="4360" r:id="rId19"/>
    <p:sldId id="4359" r:id="rId20"/>
    <p:sldId id="4680" r:id="rId21"/>
    <p:sldId id="4685" r:id="rId22"/>
    <p:sldId id="1660" r:id="rId23"/>
    <p:sldId id="4696" r:id="rId24"/>
    <p:sldId id="4687" r:id="rId25"/>
    <p:sldId id="4741" r:id="rId26"/>
    <p:sldId id="1821" r:id="rId27"/>
    <p:sldId id="4742" r:id="rId28"/>
    <p:sldId id="4688" r:id="rId29"/>
    <p:sldId id="4692" r:id="rId30"/>
    <p:sldId id="3489" r:id="rId31"/>
    <p:sldId id="3490" r:id="rId32"/>
    <p:sldId id="3494" r:id="rId33"/>
    <p:sldId id="3495" r:id="rId34"/>
    <p:sldId id="4743" r:id="rId35"/>
    <p:sldId id="10113" r:id="rId36"/>
    <p:sldId id="10112" r:id="rId37"/>
    <p:sldId id="1856" r:id="rId38"/>
    <p:sldId id="1869" r:id="rId39"/>
    <p:sldId id="8269" r:id="rId40"/>
    <p:sldId id="10110" r:id="rId41"/>
    <p:sldId id="10111" r:id="rId42"/>
    <p:sldId id="4693" r:id="rId43"/>
    <p:sldId id="4694" r:id="rId44"/>
    <p:sldId id="4677" r:id="rId45"/>
  </p:sldIdLst>
  <p:sldSz cx="12192000" cy="6858000"/>
  <p:notesSz cx="6858000" cy="25146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81"/>
            <p14:sldId id="4682"/>
            <p14:sldId id="4509"/>
          </p14:sldIdLst>
        </p14:section>
        <p14:section name="SQLServerML+Extensiblity" id="{5E010F9E-C77A-49AE-8090-1765903F96F3}">
          <p14:sldIdLst>
            <p14:sldId id="4684"/>
            <p14:sldId id="4378"/>
            <p14:sldId id="4695"/>
            <p14:sldId id="4355"/>
            <p14:sldId id="4384"/>
            <p14:sldId id="4360"/>
            <p14:sldId id="4359"/>
            <p14:sldId id="4680"/>
          </p14:sldIdLst>
        </p14:section>
        <p14:section name="Prebuilt AI" id="{62E215DC-479E-4BF7-B023-DE86829AEB52}">
          <p14:sldIdLst>
            <p14:sldId id="4685"/>
            <p14:sldId id="1660"/>
            <p14:sldId id="4696"/>
          </p14:sldIdLst>
        </p14:section>
        <p14:section name="Cognitive Services" id="{217B7924-9C72-4C2B-A08C-A498D5FB534D}">
          <p14:sldIdLst>
            <p14:sldId id="4687"/>
            <p14:sldId id="4741"/>
            <p14:sldId id="1821"/>
            <p14:sldId id="4742"/>
          </p14:sldIdLst>
        </p14:section>
        <p14:section name="SQLServer + CS" id="{744DA057-07A5-4C9C-BB9C-AA288D0ACB32}">
          <p14:sldIdLst>
            <p14:sldId id="4688"/>
            <p14:sldId id="4692"/>
            <p14:sldId id="3489"/>
            <p14:sldId id="3490"/>
            <p14:sldId id="3494"/>
            <p14:sldId id="3495"/>
            <p14:sldId id="4743"/>
          </p14:sldIdLst>
        </p14:section>
        <p14:section name="+ Containers" id="{31A2CD8E-753E-497B-A9E5-B009FFFB9882}">
          <p14:sldIdLst>
            <p14:sldId id="10113"/>
            <p14:sldId id="10112"/>
            <p14:sldId id="1856"/>
            <p14:sldId id="1869"/>
            <p14:sldId id="8269"/>
            <p14:sldId id="10110"/>
            <p14:sldId id="10111"/>
          </p14:sldIdLst>
        </p14:section>
        <p14:section name="Closing" id="{661C9C37-AE2A-42E1-8C07-D294D4980BDF}">
          <p14:sldIdLst>
            <p14:sldId id="4693"/>
            <p14:sldId id="4694"/>
            <p14:sldId id="46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638"/>
    <a:srgbClr val="107C10"/>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0188B-234B-48E9-85D7-655230DB573B}" v="349" dt="2019-02-22T19:42:44.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37" autoAdjust="0"/>
    <p:restoredTop sz="72946" autoAdjust="0"/>
  </p:normalViewPr>
  <p:slideViewPr>
    <p:cSldViewPr snapToGrid="0">
      <p:cViewPr varScale="1">
        <p:scale>
          <a:sx n="79" d="100"/>
          <a:sy n="79" d="100"/>
        </p:scale>
        <p:origin x="1032"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EFB40E-CC73-4DD4-B2BD-315AD0680E82}" type="doc">
      <dgm:prSet loTypeId="urn:microsoft.com/office/officeart/2017/3/layout/HorizontalPathTimeline" loCatId="process" qsTypeId="urn:microsoft.com/office/officeart/2005/8/quickstyle/simple2" qsCatId="simple" csTypeId="urn:microsoft.com/office/officeart/2005/8/colors/colorful2" csCatId="colorful" phldr="1"/>
      <dgm:spPr/>
      <dgm:t>
        <a:bodyPr/>
        <a:lstStyle/>
        <a:p>
          <a:endParaRPr lang="en-US"/>
        </a:p>
      </dgm:t>
    </dgm:pt>
    <dgm:pt modelId="{98B879B3-62C8-4D63-8B0B-05771EADDBBA}">
      <dgm:prSet/>
      <dgm:spPr>
        <a:xfrm>
          <a:off x="355312" y="2336668"/>
          <a:ext cx="2801421" cy="491701"/>
        </a:xfrm>
        <a:prstGeom prst="rect">
          <a:avLst/>
        </a:prstGeom>
        <a:noFill/>
        <a:ln>
          <a:noFill/>
        </a:ln>
        <a:effectLst/>
      </dgm:spPr>
      <dgm:t>
        <a:bodyPr/>
        <a:lstStyle/>
        <a:p>
          <a:pPr>
            <a:buNone/>
            <a:defRPr b="1"/>
          </a:pPr>
          <a:r>
            <a:rPr lang="en-US" b="1" dirty="0">
              <a:solidFill>
                <a:sysClr val="windowText" lastClr="000000">
                  <a:hueOff val="0"/>
                  <a:satOff val="0"/>
                  <a:lumOff val="0"/>
                  <a:alphaOff val="0"/>
                </a:sysClr>
              </a:solidFill>
              <a:latin typeface="Calibri" panose="020F0502020204030204"/>
              <a:ea typeface="+mn-ea"/>
              <a:cs typeface="+mn-cs"/>
            </a:rPr>
            <a:t>2015</a:t>
          </a:r>
        </a:p>
      </dgm:t>
    </dgm:pt>
    <dgm:pt modelId="{97092D22-D643-4149-B3CA-A1E86A90100D}" type="parTrans" cxnId="{27AF0E1D-FDAA-4BB1-9B45-D7A4D90C0CD5}">
      <dgm:prSet/>
      <dgm:spPr/>
      <dgm:t>
        <a:bodyPr/>
        <a:lstStyle/>
        <a:p>
          <a:endParaRPr lang="en-US"/>
        </a:p>
      </dgm:t>
    </dgm:pt>
    <dgm:pt modelId="{DEFADD98-094A-49F3-A1AB-759CBC414AAB}" type="sibTrans" cxnId="{27AF0E1D-FDAA-4BB1-9B45-D7A4D90C0CD5}">
      <dgm:prSet/>
      <dgm:spPr/>
      <dgm:t>
        <a:bodyPr/>
        <a:lstStyle/>
        <a:p>
          <a:endParaRPr lang="en-US"/>
        </a:p>
      </dgm:t>
    </dgm:pt>
    <dgm:pt modelId="{B1CAD08C-2994-4E8D-A4A3-DE9EAFBC393F}">
      <dgm:prSet custT="1"/>
      <dgm:spPr>
        <a:xfrm>
          <a:off x="215241" y="741903"/>
          <a:ext cx="3081563" cy="607011"/>
        </a:xfrm>
        <a:prstGeom prst="rect">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Microsoft acquires Revolution Analytics</a:t>
          </a:r>
        </a:p>
      </dgm:t>
    </dgm:pt>
    <dgm:pt modelId="{C66925EB-011D-4F26-B4EA-C1F83BBBE2CC}" type="parTrans" cxnId="{AD79E773-B856-4A3E-BD53-D3E09D88C6E1}">
      <dgm:prSet/>
      <dgm:spPr/>
      <dgm:t>
        <a:bodyPr/>
        <a:lstStyle/>
        <a:p>
          <a:endParaRPr lang="en-US"/>
        </a:p>
      </dgm:t>
    </dgm:pt>
    <dgm:pt modelId="{C067D427-9A8E-41CE-980B-60D22ECCF14E}" type="sibTrans" cxnId="{AD79E773-B856-4A3E-BD53-D3E09D88C6E1}">
      <dgm:prSet/>
      <dgm:spPr/>
      <dgm:t>
        <a:bodyPr/>
        <a:lstStyle/>
        <a:p>
          <a:endParaRPr lang="en-US"/>
        </a:p>
      </dgm:t>
    </dgm:pt>
    <dgm:pt modelId="{64B91BCB-8592-4DC7-B83A-452021D849E7}">
      <dgm:prSet/>
      <dgm:spPr>
        <a:xfrm>
          <a:off x="2106200" y="1522968"/>
          <a:ext cx="2801421" cy="491701"/>
        </a:xfrm>
        <a:prstGeom prst="rect">
          <a:avLst/>
        </a:prstGeom>
        <a:noFill/>
        <a:ln>
          <a:noFill/>
        </a:ln>
        <a:effectLst/>
      </dgm:spPr>
      <dgm:t>
        <a:bodyPr/>
        <a:lstStyle/>
        <a:p>
          <a:pPr>
            <a:buNone/>
            <a:defRPr b="1"/>
          </a:pPr>
          <a:endParaRPr lang="en-US" b="1" dirty="0">
            <a:solidFill>
              <a:sysClr val="windowText" lastClr="000000">
                <a:hueOff val="0"/>
                <a:satOff val="0"/>
                <a:lumOff val="0"/>
                <a:alphaOff val="0"/>
              </a:sysClr>
            </a:solidFill>
            <a:latin typeface="Calibri" panose="020F0502020204030204"/>
            <a:ea typeface="+mn-ea"/>
            <a:cs typeface="+mn-cs"/>
          </a:endParaRPr>
        </a:p>
      </dgm:t>
    </dgm:pt>
    <dgm:pt modelId="{7B6D483D-A978-4663-BD18-F73DC1CA1AEC}" type="parTrans" cxnId="{5533C054-292F-43AC-8EE2-D88A0BA72DCE}">
      <dgm:prSet/>
      <dgm:spPr/>
      <dgm:t>
        <a:bodyPr/>
        <a:lstStyle/>
        <a:p>
          <a:endParaRPr lang="en-US"/>
        </a:p>
      </dgm:t>
    </dgm:pt>
    <dgm:pt modelId="{6E1E1480-3D7B-4A4E-997D-533E9E1C7B84}" type="sibTrans" cxnId="{5533C054-292F-43AC-8EE2-D88A0BA72DCE}">
      <dgm:prSet/>
      <dgm:spPr/>
      <dgm:t>
        <a:bodyPr/>
        <a:lstStyle/>
        <a:p>
          <a:endParaRPr lang="en-US"/>
        </a:p>
      </dgm:t>
    </dgm:pt>
    <dgm:pt modelId="{DCE65C5A-7EA0-4DF7-8B84-7A90B06E4AD9}">
      <dgm:prSet custT="1"/>
      <dgm:spPr>
        <a:xfrm>
          <a:off x="1966129" y="3002423"/>
          <a:ext cx="3081563" cy="720826"/>
        </a:xfrm>
        <a:prstGeom prst="rect">
          <a:avLst/>
        </a:prstGeom>
        <a:solidFill>
          <a:srgbClr val="ED7D31">
            <a:tint val="40000"/>
            <a:alpha val="90000"/>
            <a:hueOff val="-212306"/>
            <a:satOff val="-18836"/>
            <a:lumOff val="-192"/>
            <a:alphaOff val="0"/>
          </a:srgbClr>
        </a:solidFill>
        <a:ln w="12700" cap="flat" cmpd="sng" algn="ctr">
          <a:solidFill>
            <a:srgbClr val="ED7D31">
              <a:tint val="40000"/>
              <a:alpha val="90000"/>
              <a:hueOff val="-212306"/>
              <a:satOff val="-18836"/>
              <a:lumOff val="-192"/>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R</a:t>
          </a:r>
          <a:r>
            <a:rPr lang="en-US" sz="1800" baseline="0" dirty="0">
              <a:solidFill>
                <a:sysClr val="windowText" lastClr="000000">
                  <a:hueOff val="0"/>
                  <a:satOff val="0"/>
                  <a:lumOff val="0"/>
                  <a:alphaOff val="0"/>
                </a:sysClr>
              </a:solidFill>
              <a:latin typeface="Calibri" panose="020F0502020204030204"/>
              <a:ea typeface="+mn-ea"/>
              <a:cs typeface="+mn-cs"/>
            </a:rPr>
            <a:t> Server </a:t>
          </a:r>
          <a:r>
            <a:rPr lang="en-US" sz="1800" baseline="0" dirty="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ML Server</a:t>
          </a:r>
          <a:endParaRPr lang="en-US" sz="1800" dirty="0">
            <a:solidFill>
              <a:sysClr val="windowText" lastClr="000000">
                <a:hueOff val="0"/>
                <a:satOff val="0"/>
                <a:lumOff val="0"/>
                <a:alphaOff val="0"/>
              </a:sysClr>
            </a:solidFill>
            <a:latin typeface="Calibri" panose="020F0502020204030204"/>
            <a:ea typeface="+mn-ea"/>
            <a:cs typeface="+mn-cs"/>
          </a:endParaRPr>
        </a:p>
      </dgm:t>
    </dgm:pt>
    <dgm:pt modelId="{3B1A6F1A-FE93-4305-A2A5-216DB722D375}" type="parTrans" cxnId="{B9C5B7D6-8EA0-43AA-8F35-F9BDF366FCAE}">
      <dgm:prSet/>
      <dgm:spPr/>
      <dgm:t>
        <a:bodyPr/>
        <a:lstStyle/>
        <a:p>
          <a:endParaRPr lang="en-US"/>
        </a:p>
      </dgm:t>
    </dgm:pt>
    <dgm:pt modelId="{99F1E52D-E586-495B-A701-D4FDCA6E9F73}" type="sibTrans" cxnId="{B9C5B7D6-8EA0-43AA-8F35-F9BDF366FCAE}">
      <dgm:prSet/>
      <dgm:spPr/>
      <dgm:t>
        <a:bodyPr/>
        <a:lstStyle/>
        <a:p>
          <a:endParaRPr lang="en-US"/>
        </a:p>
      </dgm:t>
    </dgm:pt>
    <dgm:pt modelId="{9DE49826-8CA7-4FF7-9838-FC998161C366}">
      <dgm:prSet/>
      <dgm:spPr>
        <a:xfrm>
          <a:off x="3857089" y="2336668"/>
          <a:ext cx="2801421" cy="491701"/>
        </a:xfrm>
        <a:prstGeom prst="rect">
          <a:avLst/>
        </a:prstGeom>
        <a:noFill/>
        <a:ln>
          <a:noFill/>
        </a:ln>
        <a:effectLst/>
      </dgm:spPr>
      <dgm:t>
        <a:bodyPr/>
        <a:lstStyle/>
        <a:p>
          <a:pPr>
            <a:buNone/>
            <a:defRPr b="1"/>
          </a:pPr>
          <a:r>
            <a:rPr lang="en-US" b="1">
              <a:solidFill>
                <a:sysClr val="windowText" lastClr="000000">
                  <a:hueOff val="0"/>
                  <a:satOff val="0"/>
                  <a:lumOff val="0"/>
                  <a:alphaOff val="0"/>
                </a:sysClr>
              </a:solidFill>
              <a:latin typeface="Calibri" panose="020F0502020204030204"/>
              <a:ea typeface="+mn-ea"/>
              <a:cs typeface="+mn-cs"/>
            </a:rPr>
            <a:t>2016</a:t>
          </a:r>
        </a:p>
      </dgm:t>
    </dgm:pt>
    <dgm:pt modelId="{6CBD5012-6175-44E4-9188-44B64423271F}" type="parTrans" cxnId="{4B66C157-2812-48BE-808D-E52758DBD548}">
      <dgm:prSet/>
      <dgm:spPr/>
      <dgm:t>
        <a:bodyPr/>
        <a:lstStyle/>
        <a:p>
          <a:endParaRPr lang="en-US"/>
        </a:p>
      </dgm:t>
    </dgm:pt>
    <dgm:pt modelId="{82CA70A7-A49F-4F68-8CFB-486978359EF8}" type="sibTrans" cxnId="{4B66C157-2812-48BE-808D-E52758DBD548}">
      <dgm:prSet/>
      <dgm:spPr/>
      <dgm:t>
        <a:bodyPr/>
        <a:lstStyle/>
        <a:p>
          <a:endParaRPr lang="en-US"/>
        </a:p>
      </dgm:t>
    </dgm:pt>
    <dgm:pt modelId="{E1FEEF11-C7A1-45FB-B9EC-61FE9D11FBED}">
      <dgm:prSet custT="1"/>
      <dgm:spPr>
        <a:xfrm>
          <a:off x="3717018" y="741903"/>
          <a:ext cx="3081563" cy="607011"/>
        </a:xfrm>
        <a:prstGeom prst="rect">
          <a:avLst/>
        </a:prstGeom>
        <a:solidFill>
          <a:srgbClr val="ED7D31">
            <a:tint val="40000"/>
            <a:alpha val="90000"/>
            <a:hueOff val="-424613"/>
            <a:satOff val="-37673"/>
            <a:lumOff val="-385"/>
            <a:alphaOff val="0"/>
          </a:srgbClr>
        </a:solidFill>
        <a:ln w="12700" cap="flat" cmpd="sng" algn="ctr">
          <a:solidFill>
            <a:srgbClr val="ED7D31">
              <a:tint val="40000"/>
              <a:alpha val="90000"/>
              <a:hueOff val="-424613"/>
              <a:satOff val="-37673"/>
              <a:lumOff val="-385"/>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SQL Server ML Services for R</a:t>
          </a:r>
        </a:p>
      </dgm:t>
    </dgm:pt>
    <dgm:pt modelId="{36C912F9-B275-4221-A9AD-EC505D7BFA4D}" type="parTrans" cxnId="{8EA0260C-B7AA-4EE1-9F2A-C4A7F855A6BF}">
      <dgm:prSet/>
      <dgm:spPr/>
      <dgm:t>
        <a:bodyPr/>
        <a:lstStyle/>
        <a:p>
          <a:endParaRPr lang="en-US"/>
        </a:p>
      </dgm:t>
    </dgm:pt>
    <dgm:pt modelId="{17DAEEB3-4B52-44AE-AF79-F0E7A46D5460}" type="sibTrans" cxnId="{8EA0260C-B7AA-4EE1-9F2A-C4A7F855A6BF}">
      <dgm:prSet/>
      <dgm:spPr/>
      <dgm:t>
        <a:bodyPr/>
        <a:lstStyle/>
        <a:p>
          <a:endParaRPr lang="en-US"/>
        </a:p>
      </dgm:t>
    </dgm:pt>
    <dgm:pt modelId="{6C61EE9D-0DF3-4DE3-9ED8-0FD2BBCDF43C}">
      <dgm:prSet/>
      <dgm:spPr>
        <a:xfrm>
          <a:off x="5607977" y="1522968"/>
          <a:ext cx="2801421" cy="491701"/>
        </a:xfrm>
        <a:prstGeom prst="rect">
          <a:avLst/>
        </a:prstGeom>
        <a:noFill/>
        <a:ln>
          <a:noFill/>
        </a:ln>
        <a:effectLst/>
      </dgm:spPr>
      <dgm:t>
        <a:bodyPr/>
        <a:lstStyle/>
        <a:p>
          <a:pPr>
            <a:buNone/>
            <a:defRPr b="1"/>
          </a:pPr>
          <a:r>
            <a:rPr lang="en-US" b="1">
              <a:solidFill>
                <a:sysClr val="windowText" lastClr="000000">
                  <a:hueOff val="0"/>
                  <a:satOff val="0"/>
                  <a:lumOff val="0"/>
                  <a:alphaOff val="0"/>
                </a:sysClr>
              </a:solidFill>
              <a:latin typeface="Calibri" panose="020F0502020204030204"/>
              <a:ea typeface="+mn-ea"/>
              <a:cs typeface="+mn-cs"/>
            </a:rPr>
            <a:t>2017</a:t>
          </a:r>
        </a:p>
      </dgm:t>
    </dgm:pt>
    <dgm:pt modelId="{94598B7F-8839-4603-87AA-FF59AE444DAB}" type="parTrans" cxnId="{A379F0F6-DA1E-411F-93D9-AFBF132F5B7F}">
      <dgm:prSet/>
      <dgm:spPr/>
      <dgm:t>
        <a:bodyPr/>
        <a:lstStyle/>
        <a:p>
          <a:endParaRPr lang="en-US"/>
        </a:p>
      </dgm:t>
    </dgm:pt>
    <dgm:pt modelId="{46A8FD5E-7F7A-45B2-984C-A27E1AE41318}" type="sibTrans" cxnId="{A379F0F6-DA1E-411F-93D9-AFBF132F5B7F}">
      <dgm:prSet/>
      <dgm:spPr/>
      <dgm:t>
        <a:bodyPr/>
        <a:lstStyle/>
        <a:p>
          <a:endParaRPr lang="en-US"/>
        </a:p>
      </dgm:t>
    </dgm:pt>
    <dgm:pt modelId="{6662F67B-0931-4239-873E-6CA6551C5DB5}">
      <dgm:prSet custT="1"/>
      <dgm:spPr>
        <a:xfrm>
          <a:off x="5467906" y="3002423"/>
          <a:ext cx="3081563" cy="607011"/>
        </a:xfrm>
        <a:prstGeom prst="rect">
          <a:avLst/>
        </a:prstGeom>
        <a:solidFill>
          <a:srgbClr val="ED7D31">
            <a:tint val="40000"/>
            <a:alpha val="90000"/>
            <a:hueOff val="-636919"/>
            <a:satOff val="-56510"/>
            <a:lumOff val="-577"/>
            <a:alphaOff val="0"/>
          </a:srgbClr>
        </a:solidFill>
        <a:ln w="12700" cap="flat" cmpd="sng" algn="ctr">
          <a:solidFill>
            <a:srgbClr val="ED7D31">
              <a:tint val="40000"/>
              <a:alpha val="90000"/>
              <a:hueOff val="-636919"/>
              <a:satOff val="-56510"/>
              <a:lumOff val="-577"/>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SQL Server ML Services for Python</a:t>
          </a:r>
        </a:p>
      </dgm:t>
    </dgm:pt>
    <dgm:pt modelId="{5B011618-175A-45D3-A0A8-4C765C067F39}" type="parTrans" cxnId="{8AAAA27B-44EE-4F22-880F-51F1D30E4672}">
      <dgm:prSet/>
      <dgm:spPr/>
      <dgm:t>
        <a:bodyPr/>
        <a:lstStyle/>
        <a:p>
          <a:endParaRPr lang="en-US"/>
        </a:p>
      </dgm:t>
    </dgm:pt>
    <dgm:pt modelId="{745F8CF6-A5E4-4A4A-A8A3-6A8C14C6AA79}" type="sibTrans" cxnId="{8AAAA27B-44EE-4F22-880F-51F1D30E4672}">
      <dgm:prSet/>
      <dgm:spPr/>
      <dgm:t>
        <a:bodyPr/>
        <a:lstStyle/>
        <a:p>
          <a:endParaRPr lang="en-US"/>
        </a:p>
      </dgm:t>
    </dgm:pt>
    <dgm:pt modelId="{CA2D7F66-A602-454E-BAB2-C3AE96F79EC3}">
      <dgm:prSet/>
      <dgm:spPr>
        <a:xfrm>
          <a:off x="7358866" y="2336668"/>
          <a:ext cx="2801421" cy="491701"/>
        </a:xfrm>
        <a:prstGeom prst="rect">
          <a:avLst/>
        </a:prstGeom>
        <a:noFill/>
        <a:ln>
          <a:noFill/>
        </a:ln>
        <a:effectLst/>
      </dgm:spPr>
      <dgm:t>
        <a:bodyPr/>
        <a:lstStyle/>
        <a:p>
          <a:pPr>
            <a:buNone/>
            <a:defRPr b="1"/>
          </a:pPr>
          <a:r>
            <a:rPr lang="en-US" b="1">
              <a:solidFill>
                <a:sysClr val="windowText" lastClr="000000">
                  <a:hueOff val="0"/>
                  <a:satOff val="0"/>
                  <a:lumOff val="0"/>
                  <a:alphaOff val="0"/>
                </a:sysClr>
              </a:solidFill>
              <a:latin typeface="Calibri" panose="020F0502020204030204"/>
              <a:ea typeface="+mn-ea"/>
              <a:cs typeface="+mn-cs"/>
            </a:rPr>
            <a:t>2019</a:t>
          </a:r>
        </a:p>
      </dgm:t>
    </dgm:pt>
    <dgm:pt modelId="{1290EAB0-29D3-4C8A-A863-6D527E17C8B0}" type="parTrans" cxnId="{D1351409-3078-46A4-B907-AF7ECD46A4B5}">
      <dgm:prSet/>
      <dgm:spPr/>
      <dgm:t>
        <a:bodyPr/>
        <a:lstStyle/>
        <a:p>
          <a:endParaRPr lang="en-US"/>
        </a:p>
      </dgm:t>
    </dgm:pt>
    <dgm:pt modelId="{3955CF3D-D548-4EC3-8D60-69F4F7BD4BB6}" type="sibTrans" cxnId="{D1351409-3078-46A4-B907-AF7ECD46A4B5}">
      <dgm:prSet/>
      <dgm:spPr/>
      <dgm:t>
        <a:bodyPr/>
        <a:lstStyle/>
        <a:p>
          <a:endParaRPr lang="en-US"/>
        </a:p>
      </dgm:t>
    </dgm:pt>
    <dgm:pt modelId="{C288F73B-9E98-4D58-84C4-CE7FCF8B261D}">
      <dgm:prSet custT="1"/>
      <dgm:spPr>
        <a:xfrm>
          <a:off x="7218795" y="741903"/>
          <a:ext cx="3081563" cy="607011"/>
        </a:xfrm>
        <a:prstGeom prst="rect">
          <a:avLst/>
        </a:prstGeom>
        <a:solidFill>
          <a:srgbClr val="ED7D31">
            <a:tint val="40000"/>
            <a:alpha val="90000"/>
            <a:hueOff val="-849226"/>
            <a:satOff val="-75346"/>
            <a:lumOff val="-769"/>
            <a:alphaOff val="0"/>
          </a:srgbClr>
        </a:solidFill>
        <a:ln w="12700" cap="flat" cmpd="sng" algn="ctr">
          <a:solidFill>
            <a:srgbClr val="ED7D31">
              <a:tint val="40000"/>
              <a:alpha val="90000"/>
              <a:hueOff val="-849226"/>
              <a:satOff val="-75346"/>
              <a:lumOff val="-769"/>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SQL Server Java Extensibility</a:t>
          </a:r>
        </a:p>
      </dgm:t>
    </dgm:pt>
    <dgm:pt modelId="{4D2FCDFF-73D3-4D56-B3E0-2C753BA33A35}" type="parTrans" cxnId="{A7485F70-0AFC-4D77-9F9C-2A2BA9FDEB29}">
      <dgm:prSet/>
      <dgm:spPr/>
      <dgm:t>
        <a:bodyPr/>
        <a:lstStyle/>
        <a:p>
          <a:endParaRPr lang="en-US"/>
        </a:p>
      </dgm:t>
    </dgm:pt>
    <dgm:pt modelId="{6DC1947D-6730-4FB9-89AA-207E429C9923}" type="sibTrans" cxnId="{A7485F70-0AFC-4D77-9F9C-2A2BA9FDEB29}">
      <dgm:prSet/>
      <dgm:spPr/>
      <dgm:t>
        <a:bodyPr/>
        <a:lstStyle/>
        <a:p>
          <a:endParaRPr lang="en-US"/>
        </a:p>
      </dgm:t>
    </dgm:pt>
    <dgm:pt modelId="{9D02ABB0-3942-4862-BC52-314003FB3744}" type="pres">
      <dgm:prSet presAssocID="{14EFB40E-CC73-4DD4-B2BD-315AD0680E82}" presName="root" presStyleCnt="0">
        <dgm:presLayoutVars>
          <dgm:chMax/>
          <dgm:chPref/>
          <dgm:animLvl val="lvl"/>
        </dgm:presLayoutVars>
      </dgm:prSet>
      <dgm:spPr/>
    </dgm:pt>
    <dgm:pt modelId="{D1A9EDB9-C0CE-43A9-B3B9-540CE5E33D96}" type="pres">
      <dgm:prSet presAssocID="{14EFB40E-CC73-4DD4-B2BD-315AD0680E82}" presName="divider" presStyleLbl="node1" presStyleIdx="0" presStyleCnt="1"/>
      <dgm:spPr>
        <a:xfrm>
          <a:off x="0" y="2088642"/>
          <a:ext cx="10515600" cy="174053"/>
        </a:xfrm>
        <a:prstGeom prst="rect">
          <a:avLst/>
        </a:prstGeom>
        <a:solidFill>
          <a:srgbClr val="ED7D31">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pt>
    <dgm:pt modelId="{7B5F32E7-3125-431B-B448-0F2DCE511246}" type="pres">
      <dgm:prSet presAssocID="{14EFB40E-CC73-4DD4-B2BD-315AD0680E82}" presName="nodes" presStyleCnt="0">
        <dgm:presLayoutVars>
          <dgm:chMax/>
          <dgm:chPref/>
          <dgm:animLvl val="lvl"/>
        </dgm:presLayoutVars>
      </dgm:prSet>
      <dgm:spPr/>
    </dgm:pt>
    <dgm:pt modelId="{C435AF1C-5D5E-4B33-89E1-5152A3F4BF08}" type="pres">
      <dgm:prSet presAssocID="{98B879B3-62C8-4D63-8B0B-05771EADDBBA}" presName="composite" presStyleCnt="0"/>
      <dgm:spPr/>
    </dgm:pt>
    <dgm:pt modelId="{26CBBECC-791C-48B6-877A-1A384B74E207}" type="pres">
      <dgm:prSet presAssocID="{98B879B3-62C8-4D63-8B0B-05771EADDBBA}" presName="L1TextContainer" presStyleLbl="revTx" presStyleIdx="0" presStyleCnt="5">
        <dgm:presLayoutVars>
          <dgm:chMax val="1"/>
          <dgm:chPref val="1"/>
          <dgm:bulletEnabled val="1"/>
        </dgm:presLayoutVars>
      </dgm:prSet>
      <dgm:spPr/>
    </dgm:pt>
    <dgm:pt modelId="{8DE75E64-73C0-441C-8EB0-3B10865AFA90}" type="pres">
      <dgm:prSet presAssocID="{98B879B3-62C8-4D63-8B0B-05771EADDBBA}" presName="L2TextContainerWrapper" presStyleCnt="0">
        <dgm:presLayoutVars>
          <dgm:chMax val="0"/>
          <dgm:chPref val="0"/>
          <dgm:bulletEnabled val="1"/>
        </dgm:presLayoutVars>
      </dgm:prSet>
      <dgm:spPr/>
    </dgm:pt>
    <dgm:pt modelId="{CE1BE265-F889-4C3F-B074-45D1A40D9D0C}" type="pres">
      <dgm:prSet presAssocID="{98B879B3-62C8-4D63-8B0B-05771EADDBBA}" presName="L2TextContainer" presStyleLbl="bgAccFollowNode1" presStyleIdx="0" presStyleCnt="5" custScaleX="132879"/>
      <dgm:spPr/>
    </dgm:pt>
    <dgm:pt modelId="{5FA4A6A9-0C90-4F1E-B539-E057F59F3C41}" type="pres">
      <dgm:prSet presAssocID="{98B879B3-62C8-4D63-8B0B-05771EADDBBA}" presName="FlexibleEmptyPlaceHolder" presStyleCnt="0"/>
      <dgm:spPr/>
    </dgm:pt>
    <dgm:pt modelId="{FEF37B70-6A76-4110-B1D6-76306B427494}" type="pres">
      <dgm:prSet presAssocID="{98B879B3-62C8-4D63-8B0B-05771EADDBBA}" presName="ConnectLine" presStyleLbl="alignNode1" presStyleIdx="0" presStyleCnt="5"/>
      <dgm:spPr>
        <a:xfrm>
          <a:off x="1756023" y="1348914"/>
          <a:ext cx="0" cy="739727"/>
        </a:xfrm>
        <a:prstGeom prst="line">
          <a:avLst/>
        </a:prstGeom>
        <a:solidFill>
          <a:srgbClr val="ED7D31">
            <a:hueOff val="0"/>
            <a:satOff val="0"/>
            <a:lumOff val="0"/>
            <a:alphaOff val="0"/>
          </a:srgbClr>
        </a:solidFill>
        <a:ln w="6350" cap="flat" cmpd="sng" algn="ctr">
          <a:solidFill>
            <a:srgbClr val="ED7D31">
              <a:hueOff val="0"/>
              <a:satOff val="0"/>
              <a:lumOff val="0"/>
              <a:alphaOff val="0"/>
            </a:srgbClr>
          </a:solidFill>
          <a:prstDash val="dash"/>
          <a:miter lim="800000"/>
        </a:ln>
        <a:effectLst/>
      </dgm:spPr>
    </dgm:pt>
    <dgm:pt modelId="{CD01B016-AB57-4BC5-AC3E-28C21E1401F4}" type="pres">
      <dgm:prSet presAssocID="{98B879B3-62C8-4D63-8B0B-05771EADDBBA}" presName="ConnectorPoint" presStyleLbl="fgAcc1" presStyleIdx="0" presStyleCnt="5"/>
      <dgm:spPr>
        <a:xfrm>
          <a:off x="1701631"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C6E6ED56-9AD5-4A82-91E7-90394D992E33}" type="pres">
      <dgm:prSet presAssocID="{98B879B3-62C8-4D63-8B0B-05771EADDBBA}" presName="EmptyPlaceHolder" presStyleCnt="0"/>
      <dgm:spPr/>
    </dgm:pt>
    <dgm:pt modelId="{8BAE97B9-BA26-49D4-BE43-40177303596E}" type="pres">
      <dgm:prSet presAssocID="{DEFADD98-094A-49F3-A1AB-759CBC414AAB}" presName="spaceBetweenRectangles" presStyleCnt="0"/>
      <dgm:spPr/>
    </dgm:pt>
    <dgm:pt modelId="{AEFA8932-BA7C-433D-9129-248A40B22DBB}" type="pres">
      <dgm:prSet presAssocID="{64B91BCB-8592-4DC7-B83A-452021D849E7}" presName="composite" presStyleCnt="0"/>
      <dgm:spPr/>
    </dgm:pt>
    <dgm:pt modelId="{4AD31959-DF1A-4F38-9336-3102E90CD28C}" type="pres">
      <dgm:prSet presAssocID="{64B91BCB-8592-4DC7-B83A-452021D849E7}" presName="L1TextContainer" presStyleLbl="revTx" presStyleIdx="1" presStyleCnt="5">
        <dgm:presLayoutVars>
          <dgm:chMax val="1"/>
          <dgm:chPref val="1"/>
          <dgm:bulletEnabled val="1"/>
        </dgm:presLayoutVars>
      </dgm:prSet>
      <dgm:spPr/>
    </dgm:pt>
    <dgm:pt modelId="{8B5711DD-632B-4C95-A1C2-F14D0EFAB990}" type="pres">
      <dgm:prSet presAssocID="{64B91BCB-8592-4DC7-B83A-452021D849E7}" presName="L2TextContainerWrapper" presStyleCnt="0">
        <dgm:presLayoutVars>
          <dgm:chMax val="0"/>
          <dgm:chPref val="0"/>
          <dgm:bulletEnabled val="1"/>
        </dgm:presLayoutVars>
      </dgm:prSet>
      <dgm:spPr/>
    </dgm:pt>
    <dgm:pt modelId="{BDCEFC59-0418-4040-9A03-B64D088466EF}" type="pres">
      <dgm:prSet presAssocID="{64B91BCB-8592-4DC7-B83A-452021D849E7}" presName="L2TextContainer" presStyleLbl="bgAccFollowNode1" presStyleIdx="1" presStyleCnt="5" custScaleX="119678" custLinFactNeighborX="-20143"/>
      <dgm:spPr/>
    </dgm:pt>
    <dgm:pt modelId="{2B10B975-CAE9-4834-BB11-1E36A7F33E83}" type="pres">
      <dgm:prSet presAssocID="{64B91BCB-8592-4DC7-B83A-452021D849E7}" presName="FlexibleEmptyPlaceHolder" presStyleCnt="0"/>
      <dgm:spPr/>
    </dgm:pt>
    <dgm:pt modelId="{5961DECC-59AF-4013-8A42-D12FE2B5F87B}" type="pres">
      <dgm:prSet presAssocID="{64B91BCB-8592-4DC7-B83A-452021D849E7}" presName="ConnectLine" presStyleLbl="alignNode1" presStyleIdx="1" presStyleCnt="5"/>
      <dgm:spPr>
        <a:xfrm>
          <a:off x="3506911" y="2262695"/>
          <a:ext cx="0" cy="739727"/>
        </a:xfrm>
        <a:prstGeom prst="line">
          <a:avLst/>
        </a:prstGeom>
        <a:solidFill>
          <a:srgbClr val="ED7D31">
            <a:hueOff val="-363841"/>
            <a:satOff val="-20982"/>
            <a:lumOff val="2157"/>
            <a:alphaOff val="0"/>
          </a:srgbClr>
        </a:solidFill>
        <a:ln w="6350" cap="flat" cmpd="sng" algn="ctr">
          <a:solidFill>
            <a:srgbClr val="ED7D31">
              <a:hueOff val="-363841"/>
              <a:satOff val="-20982"/>
              <a:lumOff val="2157"/>
              <a:alphaOff val="0"/>
            </a:srgbClr>
          </a:solidFill>
          <a:prstDash val="dash"/>
          <a:miter lim="800000"/>
        </a:ln>
        <a:effectLst/>
      </dgm:spPr>
    </dgm:pt>
    <dgm:pt modelId="{A554F198-0F06-4626-8C6B-EF8B0C6C91F5}" type="pres">
      <dgm:prSet presAssocID="{64B91BCB-8592-4DC7-B83A-452021D849E7}" presName="ConnectorPoint" presStyleLbl="fgAcc1" presStyleIdx="1" presStyleCnt="5"/>
      <dgm:spPr>
        <a:xfrm>
          <a:off x="3452519"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CC72E269-1BE8-4671-B28C-BC17C9D7A4A4}" type="pres">
      <dgm:prSet presAssocID="{64B91BCB-8592-4DC7-B83A-452021D849E7}" presName="EmptyPlaceHolder" presStyleCnt="0"/>
      <dgm:spPr/>
    </dgm:pt>
    <dgm:pt modelId="{B463F9FC-DEE0-4D44-8810-91596FBE24C6}" type="pres">
      <dgm:prSet presAssocID="{6E1E1480-3D7B-4A4E-997D-533E9E1C7B84}" presName="spaceBetweenRectangles" presStyleCnt="0"/>
      <dgm:spPr/>
    </dgm:pt>
    <dgm:pt modelId="{4EB6E559-50B3-44B0-B20A-02EE2B3227C2}" type="pres">
      <dgm:prSet presAssocID="{9DE49826-8CA7-4FF7-9838-FC998161C366}" presName="composite" presStyleCnt="0"/>
      <dgm:spPr/>
    </dgm:pt>
    <dgm:pt modelId="{1D36587D-791F-40B4-BE13-02B967E4566D}" type="pres">
      <dgm:prSet presAssocID="{9DE49826-8CA7-4FF7-9838-FC998161C366}" presName="L1TextContainer" presStyleLbl="revTx" presStyleIdx="2" presStyleCnt="5">
        <dgm:presLayoutVars>
          <dgm:chMax val="1"/>
          <dgm:chPref val="1"/>
          <dgm:bulletEnabled val="1"/>
        </dgm:presLayoutVars>
      </dgm:prSet>
      <dgm:spPr/>
    </dgm:pt>
    <dgm:pt modelId="{7C1A8F39-BE9D-445F-A044-362DE29344FE}" type="pres">
      <dgm:prSet presAssocID="{9DE49826-8CA7-4FF7-9838-FC998161C366}" presName="L2TextContainerWrapper" presStyleCnt="0">
        <dgm:presLayoutVars>
          <dgm:chMax val="0"/>
          <dgm:chPref val="0"/>
          <dgm:bulletEnabled val="1"/>
        </dgm:presLayoutVars>
      </dgm:prSet>
      <dgm:spPr/>
    </dgm:pt>
    <dgm:pt modelId="{26978F74-6D31-42B9-94E9-E2C337B57A94}" type="pres">
      <dgm:prSet presAssocID="{9DE49826-8CA7-4FF7-9838-FC998161C366}" presName="L2TextContainer" presStyleLbl="bgAccFollowNode1" presStyleIdx="2" presStyleCnt="5"/>
      <dgm:spPr/>
    </dgm:pt>
    <dgm:pt modelId="{BEA49F8D-A0B9-4BF3-96E2-9B57AE4BB0D5}" type="pres">
      <dgm:prSet presAssocID="{9DE49826-8CA7-4FF7-9838-FC998161C366}" presName="FlexibleEmptyPlaceHolder" presStyleCnt="0"/>
      <dgm:spPr/>
    </dgm:pt>
    <dgm:pt modelId="{0FD368CA-B8A9-40A4-BD8D-1BDFB9377464}" type="pres">
      <dgm:prSet presAssocID="{9DE49826-8CA7-4FF7-9838-FC998161C366}" presName="ConnectLine" presStyleLbl="alignNode1" presStyleIdx="2" presStyleCnt="5"/>
      <dgm:spPr>
        <a:xfrm>
          <a:off x="5257800" y="1348914"/>
          <a:ext cx="0" cy="739727"/>
        </a:xfrm>
        <a:prstGeom prst="line">
          <a:avLst/>
        </a:prstGeom>
        <a:solidFill>
          <a:srgbClr val="ED7D31">
            <a:hueOff val="-727682"/>
            <a:satOff val="-41964"/>
            <a:lumOff val="4314"/>
            <a:alphaOff val="0"/>
          </a:srgbClr>
        </a:solidFill>
        <a:ln w="6350" cap="flat" cmpd="sng" algn="ctr">
          <a:solidFill>
            <a:srgbClr val="ED7D31">
              <a:hueOff val="-727682"/>
              <a:satOff val="-41964"/>
              <a:lumOff val="4314"/>
              <a:alphaOff val="0"/>
            </a:srgbClr>
          </a:solidFill>
          <a:prstDash val="dash"/>
          <a:miter lim="800000"/>
        </a:ln>
        <a:effectLst/>
      </dgm:spPr>
    </dgm:pt>
    <dgm:pt modelId="{FA7919F1-4BB9-438F-95C8-22A93F5D6686}" type="pres">
      <dgm:prSet presAssocID="{9DE49826-8CA7-4FF7-9838-FC998161C366}" presName="ConnectorPoint" presStyleLbl="fgAcc1" presStyleIdx="2" presStyleCnt="5"/>
      <dgm:spPr>
        <a:xfrm>
          <a:off x="5203408"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EF76B77B-EA52-4BA5-A760-56D3E07F74BF}" type="pres">
      <dgm:prSet presAssocID="{9DE49826-8CA7-4FF7-9838-FC998161C366}" presName="EmptyPlaceHolder" presStyleCnt="0"/>
      <dgm:spPr/>
    </dgm:pt>
    <dgm:pt modelId="{0D168119-A45E-4BAC-889A-1E0CB398DD46}" type="pres">
      <dgm:prSet presAssocID="{82CA70A7-A49F-4F68-8CFB-486978359EF8}" presName="spaceBetweenRectangles" presStyleCnt="0"/>
      <dgm:spPr/>
    </dgm:pt>
    <dgm:pt modelId="{0081B493-8340-495E-891A-6EDED00931BE}" type="pres">
      <dgm:prSet presAssocID="{6C61EE9D-0DF3-4DE3-9ED8-0FD2BBCDF43C}" presName="composite" presStyleCnt="0"/>
      <dgm:spPr/>
    </dgm:pt>
    <dgm:pt modelId="{8D75F343-7B2E-4486-9EEE-EB2F6F6BFA42}" type="pres">
      <dgm:prSet presAssocID="{6C61EE9D-0DF3-4DE3-9ED8-0FD2BBCDF43C}" presName="L1TextContainer" presStyleLbl="revTx" presStyleIdx="3" presStyleCnt="5">
        <dgm:presLayoutVars>
          <dgm:chMax val="1"/>
          <dgm:chPref val="1"/>
          <dgm:bulletEnabled val="1"/>
        </dgm:presLayoutVars>
      </dgm:prSet>
      <dgm:spPr/>
    </dgm:pt>
    <dgm:pt modelId="{CB7F5BCF-D82C-420B-975E-24D35EDB76B9}" type="pres">
      <dgm:prSet presAssocID="{6C61EE9D-0DF3-4DE3-9ED8-0FD2BBCDF43C}" presName="L2TextContainerWrapper" presStyleCnt="0">
        <dgm:presLayoutVars>
          <dgm:chMax val="0"/>
          <dgm:chPref val="0"/>
          <dgm:bulletEnabled val="1"/>
        </dgm:presLayoutVars>
      </dgm:prSet>
      <dgm:spPr/>
    </dgm:pt>
    <dgm:pt modelId="{276733C8-481F-4AFF-82FC-1CB9BC2A02AA}" type="pres">
      <dgm:prSet presAssocID="{6C61EE9D-0DF3-4DE3-9ED8-0FD2BBCDF43C}" presName="L2TextContainer" presStyleLbl="bgAccFollowNode1" presStyleIdx="3" presStyleCnt="5" custScaleX="189127" custLinFactNeighborX="15481" custLinFactNeighborY="4002"/>
      <dgm:spPr/>
    </dgm:pt>
    <dgm:pt modelId="{21A7BC15-D5E3-4302-A8B7-692A9F6BC318}" type="pres">
      <dgm:prSet presAssocID="{6C61EE9D-0DF3-4DE3-9ED8-0FD2BBCDF43C}" presName="FlexibleEmptyPlaceHolder" presStyleCnt="0"/>
      <dgm:spPr/>
    </dgm:pt>
    <dgm:pt modelId="{AD808D42-3919-41B8-A59A-8F109EAD3E89}" type="pres">
      <dgm:prSet presAssocID="{6C61EE9D-0DF3-4DE3-9ED8-0FD2BBCDF43C}" presName="ConnectLine" presStyleLbl="alignNode1" presStyleIdx="3" presStyleCnt="5"/>
      <dgm:spPr>
        <a:xfrm>
          <a:off x="7008688" y="2262695"/>
          <a:ext cx="0" cy="739727"/>
        </a:xfrm>
        <a:prstGeom prst="line">
          <a:avLst/>
        </a:prstGeom>
        <a:solidFill>
          <a:srgbClr val="ED7D31">
            <a:hueOff val="-1091522"/>
            <a:satOff val="-62946"/>
            <a:lumOff val="6471"/>
            <a:alphaOff val="0"/>
          </a:srgbClr>
        </a:solidFill>
        <a:ln w="6350" cap="flat" cmpd="sng" algn="ctr">
          <a:solidFill>
            <a:srgbClr val="ED7D31">
              <a:hueOff val="-1091522"/>
              <a:satOff val="-62946"/>
              <a:lumOff val="6471"/>
              <a:alphaOff val="0"/>
            </a:srgbClr>
          </a:solidFill>
          <a:prstDash val="dash"/>
          <a:miter lim="800000"/>
        </a:ln>
        <a:effectLst/>
      </dgm:spPr>
    </dgm:pt>
    <dgm:pt modelId="{0FFFC868-FCB4-41AB-A3ED-8C1E8E8E3EC5}" type="pres">
      <dgm:prSet presAssocID="{6C61EE9D-0DF3-4DE3-9ED8-0FD2BBCDF43C}" presName="ConnectorPoint" presStyleLbl="fgAcc1" presStyleIdx="3" presStyleCnt="5"/>
      <dgm:spPr>
        <a:xfrm>
          <a:off x="6954296"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E347DBB5-10C4-455C-AB1B-93424ACB2DFB}" type="pres">
      <dgm:prSet presAssocID="{6C61EE9D-0DF3-4DE3-9ED8-0FD2BBCDF43C}" presName="EmptyPlaceHolder" presStyleCnt="0"/>
      <dgm:spPr/>
    </dgm:pt>
    <dgm:pt modelId="{E4A53362-1E02-444C-A9EB-3E6BB332E58E}" type="pres">
      <dgm:prSet presAssocID="{46A8FD5E-7F7A-45B2-984C-A27E1AE41318}" presName="spaceBetweenRectangles" presStyleCnt="0"/>
      <dgm:spPr/>
    </dgm:pt>
    <dgm:pt modelId="{A3D3B8A7-6773-408D-A584-039D2D266FDF}" type="pres">
      <dgm:prSet presAssocID="{CA2D7F66-A602-454E-BAB2-C3AE96F79EC3}" presName="composite" presStyleCnt="0"/>
      <dgm:spPr/>
    </dgm:pt>
    <dgm:pt modelId="{03D2DBA0-8A4C-4D1B-89EC-0692A169D68D}" type="pres">
      <dgm:prSet presAssocID="{CA2D7F66-A602-454E-BAB2-C3AE96F79EC3}" presName="L1TextContainer" presStyleLbl="revTx" presStyleIdx="4" presStyleCnt="5">
        <dgm:presLayoutVars>
          <dgm:chMax val="1"/>
          <dgm:chPref val="1"/>
          <dgm:bulletEnabled val="1"/>
        </dgm:presLayoutVars>
      </dgm:prSet>
      <dgm:spPr/>
    </dgm:pt>
    <dgm:pt modelId="{CAB09606-A4FA-489D-A40C-5EF8DDDEC5B2}" type="pres">
      <dgm:prSet presAssocID="{CA2D7F66-A602-454E-BAB2-C3AE96F79EC3}" presName="L2TextContainerWrapper" presStyleCnt="0">
        <dgm:presLayoutVars>
          <dgm:chMax val="0"/>
          <dgm:chPref val="0"/>
          <dgm:bulletEnabled val="1"/>
        </dgm:presLayoutVars>
      </dgm:prSet>
      <dgm:spPr/>
    </dgm:pt>
    <dgm:pt modelId="{B6985423-864E-4C88-87EE-5B8908DF216A}" type="pres">
      <dgm:prSet presAssocID="{CA2D7F66-A602-454E-BAB2-C3AE96F79EC3}" presName="L2TextContainer" presStyleLbl="bgAccFollowNode1" presStyleIdx="4" presStyleCnt="5"/>
      <dgm:spPr/>
    </dgm:pt>
    <dgm:pt modelId="{178FCD7B-59E2-4B8A-B964-D3BDF991A9C3}" type="pres">
      <dgm:prSet presAssocID="{CA2D7F66-A602-454E-BAB2-C3AE96F79EC3}" presName="FlexibleEmptyPlaceHolder" presStyleCnt="0"/>
      <dgm:spPr/>
    </dgm:pt>
    <dgm:pt modelId="{9F0D14D8-2949-44FB-9E1E-144BA0ED53D9}" type="pres">
      <dgm:prSet presAssocID="{CA2D7F66-A602-454E-BAB2-C3AE96F79EC3}" presName="ConnectLine" presStyleLbl="alignNode1" presStyleIdx="4" presStyleCnt="5"/>
      <dgm:spPr>
        <a:xfrm>
          <a:off x="8759576" y="1348914"/>
          <a:ext cx="0" cy="739727"/>
        </a:xfrm>
        <a:prstGeom prst="line">
          <a:avLst/>
        </a:prstGeom>
        <a:solidFill>
          <a:srgbClr val="ED7D31">
            <a:hueOff val="-1455363"/>
            <a:satOff val="-83928"/>
            <a:lumOff val="8628"/>
            <a:alphaOff val="0"/>
          </a:srgbClr>
        </a:solidFill>
        <a:ln w="6350" cap="flat" cmpd="sng" algn="ctr">
          <a:solidFill>
            <a:srgbClr val="ED7D31">
              <a:hueOff val="-1455363"/>
              <a:satOff val="-83928"/>
              <a:lumOff val="8628"/>
              <a:alphaOff val="0"/>
            </a:srgbClr>
          </a:solidFill>
          <a:prstDash val="dash"/>
          <a:miter lim="800000"/>
        </a:ln>
        <a:effectLst/>
      </dgm:spPr>
    </dgm:pt>
    <dgm:pt modelId="{AB9CA10C-735A-4685-BE52-FC196F60F41C}" type="pres">
      <dgm:prSet presAssocID="{CA2D7F66-A602-454E-BAB2-C3AE96F79EC3}" presName="ConnectorPoint" presStyleLbl="fgAcc1" presStyleIdx="4" presStyleCnt="5"/>
      <dgm:spPr>
        <a:xfrm>
          <a:off x="8705185"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7B29AD3C-96A4-4A73-9264-9BBB8799043A}" type="pres">
      <dgm:prSet presAssocID="{CA2D7F66-A602-454E-BAB2-C3AE96F79EC3}" presName="EmptyPlaceHolder" presStyleCnt="0"/>
      <dgm:spPr/>
    </dgm:pt>
  </dgm:ptLst>
  <dgm:cxnLst>
    <dgm:cxn modelId="{8CF61005-9F80-42C4-AE1B-88394FD4EF38}" type="presOf" srcId="{C288F73B-9E98-4D58-84C4-CE7FCF8B261D}" destId="{B6985423-864E-4C88-87EE-5B8908DF216A}" srcOrd="0" destOrd="0" presId="urn:microsoft.com/office/officeart/2017/3/layout/HorizontalPathTimeline"/>
    <dgm:cxn modelId="{D1351409-3078-46A4-B907-AF7ECD46A4B5}" srcId="{14EFB40E-CC73-4DD4-B2BD-315AD0680E82}" destId="{CA2D7F66-A602-454E-BAB2-C3AE96F79EC3}" srcOrd="4" destOrd="0" parTransId="{1290EAB0-29D3-4C8A-A863-6D527E17C8B0}" sibTransId="{3955CF3D-D548-4EC3-8D60-69F4F7BD4BB6}"/>
    <dgm:cxn modelId="{8EA0260C-B7AA-4EE1-9F2A-C4A7F855A6BF}" srcId="{9DE49826-8CA7-4FF7-9838-FC998161C366}" destId="{E1FEEF11-C7A1-45FB-B9EC-61FE9D11FBED}" srcOrd="0" destOrd="0" parTransId="{36C912F9-B275-4221-A9AD-EC505D7BFA4D}" sibTransId="{17DAEEB3-4B52-44AE-AF79-F0E7A46D5460}"/>
    <dgm:cxn modelId="{27AF0E1D-FDAA-4BB1-9B45-D7A4D90C0CD5}" srcId="{14EFB40E-CC73-4DD4-B2BD-315AD0680E82}" destId="{98B879B3-62C8-4D63-8B0B-05771EADDBBA}" srcOrd="0" destOrd="0" parTransId="{97092D22-D643-4149-B3CA-A1E86A90100D}" sibTransId="{DEFADD98-094A-49F3-A1AB-759CBC414AAB}"/>
    <dgm:cxn modelId="{E3902E31-5AF7-47F5-80DD-735804A56638}" type="presOf" srcId="{E1FEEF11-C7A1-45FB-B9EC-61FE9D11FBED}" destId="{26978F74-6D31-42B9-94E9-E2C337B57A94}" srcOrd="0" destOrd="0" presId="urn:microsoft.com/office/officeart/2017/3/layout/HorizontalPathTimeline"/>
    <dgm:cxn modelId="{62FF9B3D-8032-4580-AE53-E97EDAEEBF41}" type="presOf" srcId="{6662F67B-0931-4239-873E-6CA6551C5DB5}" destId="{276733C8-481F-4AFF-82FC-1CB9BC2A02AA}" srcOrd="0" destOrd="0" presId="urn:microsoft.com/office/officeart/2017/3/layout/HorizontalPathTimeline"/>
    <dgm:cxn modelId="{A7485F70-0AFC-4D77-9F9C-2A2BA9FDEB29}" srcId="{CA2D7F66-A602-454E-BAB2-C3AE96F79EC3}" destId="{C288F73B-9E98-4D58-84C4-CE7FCF8B261D}" srcOrd="0" destOrd="0" parTransId="{4D2FCDFF-73D3-4D56-B3E0-2C753BA33A35}" sibTransId="{6DC1947D-6730-4FB9-89AA-207E429C9923}"/>
    <dgm:cxn modelId="{AD79E773-B856-4A3E-BD53-D3E09D88C6E1}" srcId="{98B879B3-62C8-4D63-8B0B-05771EADDBBA}" destId="{B1CAD08C-2994-4E8D-A4A3-DE9EAFBC393F}" srcOrd="0" destOrd="0" parTransId="{C66925EB-011D-4F26-B4EA-C1F83BBBE2CC}" sibTransId="{C067D427-9A8E-41CE-980B-60D22ECCF14E}"/>
    <dgm:cxn modelId="{5533C054-292F-43AC-8EE2-D88A0BA72DCE}" srcId="{14EFB40E-CC73-4DD4-B2BD-315AD0680E82}" destId="{64B91BCB-8592-4DC7-B83A-452021D849E7}" srcOrd="1" destOrd="0" parTransId="{7B6D483D-A978-4663-BD18-F73DC1CA1AEC}" sibTransId="{6E1E1480-3D7B-4A4E-997D-533E9E1C7B84}"/>
    <dgm:cxn modelId="{18F3A356-1505-486E-ADD8-BE8E688D6BA6}" type="presOf" srcId="{B1CAD08C-2994-4E8D-A4A3-DE9EAFBC393F}" destId="{CE1BE265-F889-4C3F-B074-45D1A40D9D0C}" srcOrd="0" destOrd="0" presId="urn:microsoft.com/office/officeart/2017/3/layout/HorizontalPathTimeline"/>
    <dgm:cxn modelId="{4B66C157-2812-48BE-808D-E52758DBD548}" srcId="{14EFB40E-CC73-4DD4-B2BD-315AD0680E82}" destId="{9DE49826-8CA7-4FF7-9838-FC998161C366}" srcOrd="2" destOrd="0" parTransId="{6CBD5012-6175-44E4-9188-44B64423271F}" sibTransId="{82CA70A7-A49F-4F68-8CFB-486978359EF8}"/>
    <dgm:cxn modelId="{8AAAA27B-44EE-4F22-880F-51F1D30E4672}" srcId="{6C61EE9D-0DF3-4DE3-9ED8-0FD2BBCDF43C}" destId="{6662F67B-0931-4239-873E-6CA6551C5DB5}" srcOrd="0" destOrd="0" parTransId="{5B011618-175A-45D3-A0A8-4C765C067F39}" sibTransId="{745F8CF6-A5E4-4A4A-A8A3-6A8C14C6AA79}"/>
    <dgm:cxn modelId="{FE33BC81-83F2-4167-9AF7-388376A23FC9}" type="presOf" srcId="{9DE49826-8CA7-4FF7-9838-FC998161C366}" destId="{1D36587D-791F-40B4-BE13-02B967E4566D}" srcOrd="0" destOrd="0" presId="urn:microsoft.com/office/officeart/2017/3/layout/HorizontalPathTimeline"/>
    <dgm:cxn modelId="{8868E392-9D98-4022-A389-ED31C81FDC55}" type="presOf" srcId="{14EFB40E-CC73-4DD4-B2BD-315AD0680E82}" destId="{9D02ABB0-3942-4862-BC52-314003FB3744}" srcOrd="0" destOrd="0" presId="urn:microsoft.com/office/officeart/2017/3/layout/HorizontalPathTimeline"/>
    <dgm:cxn modelId="{CB1ABEA9-CA69-457B-B130-47BFD49AC9A5}" type="presOf" srcId="{6C61EE9D-0DF3-4DE3-9ED8-0FD2BBCDF43C}" destId="{8D75F343-7B2E-4486-9EEE-EB2F6F6BFA42}" srcOrd="0" destOrd="0" presId="urn:microsoft.com/office/officeart/2017/3/layout/HorizontalPathTimeline"/>
    <dgm:cxn modelId="{262B32AE-2AE3-4675-BF11-A221B64AA7DF}" type="presOf" srcId="{DCE65C5A-7EA0-4DF7-8B84-7A90B06E4AD9}" destId="{BDCEFC59-0418-4040-9A03-B64D088466EF}" srcOrd="0" destOrd="0" presId="urn:microsoft.com/office/officeart/2017/3/layout/HorizontalPathTimeline"/>
    <dgm:cxn modelId="{B9C5B7D6-8EA0-43AA-8F35-F9BDF366FCAE}" srcId="{64B91BCB-8592-4DC7-B83A-452021D849E7}" destId="{DCE65C5A-7EA0-4DF7-8B84-7A90B06E4AD9}" srcOrd="0" destOrd="0" parTransId="{3B1A6F1A-FE93-4305-A2A5-216DB722D375}" sibTransId="{99F1E52D-E586-495B-A701-D4FDCA6E9F73}"/>
    <dgm:cxn modelId="{488FE6E8-4963-452F-A51E-D2712CA199DC}" type="presOf" srcId="{64B91BCB-8592-4DC7-B83A-452021D849E7}" destId="{4AD31959-DF1A-4F38-9336-3102E90CD28C}" srcOrd="0" destOrd="0" presId="urn:microsoft.com/office/officeart/2017/3/layout/HorizontalPathTimeline"/>
    <dgm:cxn modelId="{BFB4FEED-8F00-42C3-B2CD-C2D7F9EA40FE}" type="presOf" srcId="{98B879B3-62C8-4D63-8B0B-05771EADDBBA}" destId="{26CBBECC-791C-48B6-877A-1A384B74E207}" srcOrd="0" destOrd="0" presId="urn:microsoft.com/office/officeart/2017/3/layout/HorizontalPathTimeline"/>
    <dgm:cxn modelId="{A379F0F6-DA1E-411F-93D9-AFBF132F5B7F}" srcId="{14EFB40E-CC73-4DD4-B2BD-315AD0680E82}" destId="{6C61EE9D-0DF3-4DE3-9ED8-0FD2BBCDF43C}" srcOrd="3" destOrd="0" parTransId="{94598B7F-8839-4603-87AA-FF59AE444DAB}" sibTransId="{46A8FD5E-7F7A-45B2-984C-A27E1AE41318}"/>
    <dgm:cxn modelId="{9B2412F9-E92D-4915-8137-CDD4625267A2}" type="presOf" srcId="{CA2D7F66-A602-454E-BAB2-C3AE96F79EC3}" destId="{03D2DBA0-8A4C-4D1B-89EC-0692A169D68D}" srcOrd="0" destOrd="0" presId="urn:microsoft.com/office/officeart/2017/3/layout/HorizontalPathTimeline"/>
    <dgm:cxn modelId="{D6198857-708A-48E4-A8CB-87FBDBC392B4}" type="presParOf" srcId="{9D02ABB0-3942-4862-BC52-314003FB3744}" destId="{D1A9EDB9-C0CE-43A9-B3B9-540CE5E33D96}" srcOrd="0" destOrd="0" presId="urn:microsoft.com/office/officeart/2017/3/layout/HorizontalPathTimeline"/>
    <dgm:cxn modelId="{03D2C8EB-4BAD-496E-BEED-882B93A8EAC8}" type="presParOf" srcId="{9D02ABB0-3942-4862-BC52-314003FB3744}" destId="{7B5F32E7-3125-431B-B448-0F2DCE511246}" srcOrd="1" destOrd="0" presId="urn:microsoft.com/office/officeart/2017/3/layout/HorizontalPathTimeline"/>
    <dgm:cxn modelId="{C7FFEF9A-E0F8-451F-A92B-65DBD5D930EF}" type="presParOf" srcId="{7B5F32E7-3125-431B-B448-0F2DCE511246}" destId="{C435AF1C-5D5E-4B33-89E1-5152A3F4BF08}" srcOrd="0" destOrd="0" presId="urn:microsoft.com/office/officeart/2017/3/layout/HorizontalPathTimeline"/>
    <dgm:cxn modelId="{8EEFE44B-045F-4473-983F-881CD3384C14}" type="presParOf" srcId="{C435AF1C-5D5E-4B33-89E1-5152A3F4BF08}" destId="{26CBBECC-791C-48B6-877A-1A384B74E207}" srcOrd="0" destOrd="0" presId="urn:microsoft.com/office/officeart/2017/3/layout/HorizontalPathTimeline"/>
    <dgm:cxn modelId="{39AD7B19-C714-43BA-9A2D-79D0AF9B3D7A}" type="presParOf" srcId="{C435AF1C-5D5E-4B33-89E1-5152A3F4BF08}" destId="{8DE75E64-73C0-441C-8EB0-3B10865AFA90}" srcOrd="1" destOrd="0" presId="urn:microsoft.com/office/officeart/2017/3/layout/HorizontalPathTimeline"/>
    <dgm:cxn modelId="{CE9AFB26-7C07-4601-942D-22E520FEA12E}" type="presParOf" srcId="{8DE75E64-73C0-441C-8EB0-3B10865AFA90}" destId="{CE1BE265-F889-4C3F-B074-45D1A40D9D0C}" srcOrd="0" destOrd="0" presId="urn:microsoft.com/office/officeart/2017/3/layout/HorizontalPathTimeline"/>
    <dgm:cxn modelId="{08B6FF32-C16B-4AE0-8301-F63A52FC5B16}" type="presParOf" srcId="{8DE75E64-73C0-441C-8EB0-3B10865AFA90}" destId="{5FA4A6A9-0C90-4F1E-B539-E057F59F3C41}" srcOrd="1" destOrd="0" presId="urn:microsoft.com/office/officeart/2017/3/layout/HorizontalPathTimeline"/>
    <dgm:cxn modelId="{7807FF07-00E8-4E78-8671-1680822ADF6B}" type="presParOf" srcId="{C435AF1C-5D5E-4B33-89E1-5152A3F4BF08}" destId="{FEF37B70-6A76-4110-B1D6-76306B427494}" srcOrd="2" destOrd="0" presId="urn:microsoft.com/office/officeart/2017/3/layout/HorizontalPathTimeline"/>
    <dgm:cxn modelId="{44663D20-18E5-470C-8811-C4CE6BB75686}" type="presParOf" srcId="{C435AF1C-5D5E-4B33-89E1-5152A3F4BF08}" destId="{CD01B016-AB57-4BC5-AC3E-28C21E1401F4}" srcOrd="3" destOrd="0" presId="urn:microsoft.com/office/officeart/2017/3/layout/HorizontalPathTimeline"/>
    <dgm:cxn modelId="{8FDBF078-32CE-48CC-A6FE-67D4B8078411}" type="presParOf" srcId="{C435AF1C-5D5E-4B33-89E1-5152A3F4BF08}" destId="{C6E6ED56-9AD5-4A82-91E7-90394D992E33}" srcOrd="4" destOrd="0" presId="urn:microsoft.com/office/officeart/2017/3/layout/HorizontalPathTimeline"/>
    <dgm:cxn modelId="{C332D801-4373-4E41-9A1D-5735BDF2EB13}" type="presParOf" srcId="{7B5F32E7-3125-431B-B448-0F2DCE511246}" destId="{8BAE97B9-BA26-49D4-BE43-40177303596E}" srcOrd="1" destOrd="0" presId="urn:microsoft.com/office/officeart/2017/3/layout/HorizontalPathTimeline"/>
    <dgm:cxn modelId="{7A4A205D-C857-45E7-B204-52223D8B0A24}" type="presParOf" srcId="{7B5F32E7-3125-431B-B448-0F2DCE511246}" destId="{AEFA8932-BA7C-433D-9129-248A40B22DBB}" srcOrd="2" destOrd="0" presId="urn:microsoft.com/office/officeart/2017/3/layout/HorizontalPathTimeline"/>
    <dgm:cxn modelId="{96A43CA2-5B8B-4417-8DB1-CDA1411421B4}" type="presParOf" srcId="{AEFA8932-BA7C-433D-9129-248A40B22DBB}" destId="{4AD31959-DF1A-4F38-9336-3102E90CD28C}" srcOrd="0" destOrd="0" presId="urn:microsoft.com/office/officeart/2017/3/layout/HorizontalPathTimeline"/>
    <dgm:cxn modelId="{BF16617C-DF6A-43AF-8EC1-3F0BEB2B119F}" type="presParOf" srcId="{AEFA8932-BA7C-433D-9129-248A40B22DBB}" destId="{8B5711DD-632B-4C95-A1C2-F14D0EFAB990}" srcOrd="1" destOrd="0" presId="urn:microsoft.com/office/officeart/2017/3/layout/HorizontalPathTimeline"/>
    <dgm:cxn modelId="{BC08A760-AAC2-4976-8392-A8C1D0F85209}" type="presParOf" srcId="{8B5711DD-632B-4C95-A1C2-F14D0EFAB990}" destId="{BDCEFC59-0418-4040-9A03-B64D088466EF}" srcOrd="0" destOrd="0" presId="urn:microsoft.com/office/officeart/2017/3/layout/HorizontalPathTimeline"/>
    <dgm:cxn modelId="{1264AA35-A533-4C32-9C7B-FB7A264C38EC}" type="presParOf" srcId="{8B5711DD-632B-4C95-A1C2-F14D0EFAB990}" destId="{2B10B975-CAE9-4834-BB11-1E36A7F33E83}" srcOrd="1" destOrd="0" presId="urn:microsoft.com/office/officeart/2017/3/layout/HorizontalPathTimeline"/>
    <dgm:cxn modelId="{797B93BA-CBE7-4092-8CC1-3DBF611DCE6A}" type="presParOf" srcId="{AEFA8932-BA7C-433D-9129-248A40B22DBB}" destId="{5961DECC-59AF-4013-8A42-D12FE2B5F87B}" srcOrd="2" destOrd="0" presId="urn:microsoft.com/office/officeart/2017/3/layout/HorizontalPathTimeline"/>
    <dgm:cxn modelId="{1F738A1D-EF20-4B2B-AA91-A4A2DFAFC8BB}" type="presParOf" srcId="{AEFA8932-BA7C-433D-9129-248A40B22DBB}" destId="{A554F198-0F06-4626-8C6B-EF8B0C6C91F5}" srcOrd="3" destOrd="0" presId="urn:microsoft.com/office/officeart/2017/3/layout/HorizontalPathTimeline"/>
    <dgm:cxn modelId="{4864EC49-4137-4FD7-A266-89E33455860E}" type="presParOf" srcId="{AEFA8932-BA7C-433D-9129-248A40B22DBB}" destId="{CC72E269-1BE8-4671-B28C-BC17C9D7A4A4}" srcOrd="4" destOrd="0" presId="urn:microsoft.com/office/officeart/2017/3/layout/HorizontalPathTimeline"/>
    <dgm:cxn modelId="{887322D2-B01A-4890-AD2C-65AAA596D7FA}" type="presParOf" srcId="{7B5F32E7-3125-431B-B448-0F2DCE511246}" destId="{B463F9FC-DEE0-4D44-8810-91596FBE24C6}" srcOrd="3" destOrd="0" presId="urn:microsoft.com/office/officeart/2017/3/layout/HorizontalPathTimeline"/>
    <dgm:cxn modelId="{B4B5F486-3799-4CFE-901B-6C4ECCE3198E}" type="presParOf" srcId="{7B5F32E7-3125-431B-B448-0F2DCE511246}" destId="{4EB6E559-50B3-44B0-B20A-02EE2B3227C2}" srcOrd="4" destOrd="0" presId="urn:microsoft.com/office/officeart/2017/3/layout/HorizontalPathTimeline"/>
    <dgm:cxn modelId="{A732E376-4872-4C63-98DE-3363CE48867A}" type="presParOf" srcId="{4EB6E559-50B3-44B0-B20A-02EE2B3227C2}" destId="{1D36587D-791F-40B4-BE13-02B967E4566D}" srcOrd="0" destOrd="0" presId="urn:microsoft.com/office/officeart/2017/3/layout/HorizontalPathTimeline"/>
    <dgm:cxn modelId="{228056F1-01B6-44AD-B896-4702436E4433}" type="presParOf" srcId="{4EB6E559-50B3-44B0-B20A-02EE2B3227C2}" destId="{7C1A8F39-BE9D-445F-A044-362DE29344FE}" srcOrd="1" destOrd="0" presId="urn:microsoft.com/office/officeart/2017/3/layout/HorizontalPathTimeline"/>
    <dgm:cxn modelId="{0661750B-190E-4C65-82C5-99E930E779FF}" type="presParOf" srcId="{7C1A8F39-BE9D-445F-A044-362DE29344FE}" destId="{26978F74-6D31-42B9-94E9-E2C337B57A94}" srcOrd="0" destOrd="0" presId="urn:microsoft.com/office/officeart/2017/3/layout/HorizontalPathTimeline"/>
    <dgm:cxn modelId="{7D60C5F2-AA81-403B-9D9E-01B83990182A}" type="presParOf" srcId="{7C1A8F39-BE9D-445F-A044-362DE29344FE}" destId="{BEA49F8D-A0B9-4BF3-96E2-9B57AE4BB0D5}" srcOrd="1" destOrd="0" presId="urn:microsoft.com/office/officeart/2017/3/layout/HorizontalPathTimeline"/>
    <dgm:cxn modelId="{7632F4F7-3862-4557-AAF1-AE91860117A0}" type="presParOf" srcId="{4EB6E559-50B3-44B0-B20A-02EE2B3227C2}" destId="{0FD368CA-B8A9-40A4-BD8D-1BDFB9377464}" srcOrd="2" destOrd="0" presId="urn:microsoft.com/office/officeart/2017/3/layout/HorizontalPathTimeline"/>
    <dgm:cxn modelId="{67EF1C29-7CC6-46CA-9497-550AA0D0782B}" type="presParOf" srcId="{4EB6E559-50B3-44B0-B20A-02EE2B3227C2}" destId="{FA7919F1-4BB9-438F-95C8-22A93F5D6686}" srcOrd="3" destOrd="0" presId="urn:microsoft.com/office/officeart/2017/3/layout/HorizontalPathTimeline"/>
    <dgm:cxn modelId="{3DF2014D-1182-425D-BFE3-C04A1100C796}" type="presParOf" srcId="{4EB6E559-50B3-44B0-B20A-02EE2B3227C2}" destId="{EF76B77B-EA52-4BA5-A760-56D3E07F74BF}" srcOrd="4" destOrd="0" presId="urn:microsoft.com/office/officeart/2017/3/layout/HorizontalPathTimeline"/>
    <dgm:cxn modelId="{B55393F2-536C-406E-9ECA-E57432B6F5C7}" type="presParOf" srcId="{7B5F32E7-3125-431B-B448-0F2DCE511246}" destId="{0D168119-A45E-4BAC-889A-1E0CB398DD46}" srcOrd="5" destOrd="0" presId="urn:microsoft.com/office/officeart/2017/3/layout/HorizontalPathTimeline"/>
    <dgm:cxn modelId="{B7B46D0D-A8B3-4583-A789-7AD41EAD50BB}" type="presParOf" srcId="{7B5F32E7-3125-431B-B448-0F2DCE511246}" destId="{0081B493-8340-495E-891A-6EDED00931BE}" srcOrd="6" destOrd="0" presId="urn:microsoft.com/office/officeart/2017/3/layout/HorizontalPathTimeline"/>
    <dgm:cxn modelId="{E1FD53BD-72D2-4C5D-A958-68EDD354DEE3}" type="presParOf" srcId="{0081B493-8340-495E-891A-6EDED00931BE}" destId="{8D75F343-7B2E-4486-9EEE-EB2F6F6BFA42}" srcOrd="0" destOrd="0" presId="urn:microsoft.com/office/officeart/2017/3/layout/HorizontalPathTimeline"/>
    <dgm:cxn modelId="{0D636F33-97AE-4839-9F4F-87451775463C}" type="presParOf" srcId="{0081B493-8340-495E-891A-6EDED00931BE}" destId="{CB7F5BCF-D82C-420B-975E-24D35EDB76B9}" srcOrd="1" destOrd="0" presId="urn:microsoft.com/office/officeart/2017/3/layout/HorizontalPathTimeline"/>
    <dgm:cxn modelId="{B7AAE8F1-9EB3-4D11-8D1E-E6687D942D4B}" type="presParOf" srcId="{CB7F5BCF-D82C-420B-975E-24D35EDB76B9}" destId="{276733C8-481F-4AFF-82FC-1CB9BC2A02AA}" srcOrd="0" destOrd="0" presId="urn:microsoft.com/office/officeart/2017/3/layout/HorizontalPathTimeline"/>
    <dgm:cxn modelId="{8955C0E0-26AB-4135-B4E9-A25C2AA595F9}" type="presParOf" srcId="{CB7F5BCF-D82C-420B-975E-24D35EDB76B9}" destId="{21A7BC15-D5E3-4302-A8B7-692A9F6BC318}" srcOrd="1" destOrd="0" presId="urn:microsoft.com/office/officeart/2017/3/layout/HorizontalPathTimeline"/>
    <dgm:cxn modelId="{CD0D0964-529F-4ABC-B30F-3C8E01C599E5}" type="presParOf" srcId="{0081B493-8340-495E-891A-6EDED00931BE}" destId="{AD808D42-3919-41B8-A59A-8F109EAD3E89}" srcOrd="2" destOrd="0" presId="urn:microsoft.com/office/officeart/2017/3/layout/HorizontalPathTimeline"/>
    <dgm:cxn modelId="{106DE780-DAAE-4A5D-A6B5-022EA64957BD}" type="presParOf" srcId="{0081B493-8340-495E-891A-6EDED00931BE}" destId="{0FFFC868-FCB4-41AB-A3ED-8C1E8E8E3EC5}" srcOrd="3" destOrd="0" presId="urn:microsoft.com/office/officeart/2017/3/layout/HorizontalPathTimeline"/>
    <dgm:cxn modelId="{00EB546F-8B4F-4563-A205-DE0F20A118EC}" type="presParOf" srcId="{0081B493-8340-495E-891A-6EDED00931BE}" destId="{E347DBB5-10C4-455C-AB1B-93424ACB2DFB}" srcOrd="4" destOrd="0" presId="urn:microsoft.com/office/officeart/2017/3/layout/HorizontalPathTimeline"/>
    <dgm:cxn modelId="{AB8BC688-6E41-4EDB-A768-4BCE2E6901A7}" type="presParOf" srcId="{7B5F32E7-3125-431B-B448-0F2DCE511246}" destId="{E4A53362-1E02-444C-A9EB-3E6BB332E58E}" srcOrd="7" destOrd="0" presId="urn:microsoft.com/office/officeart/2017/3/layout/HorizontalPathTimeline"/>
    <dgm:cxn modelId="{A7358614-DF07-4CFE-8ADC-4159E937F4A8}" type="presParOf" srcId="{7B5F32E7-3125-431B-B448-0F2DCE511246}" destId="{A3D3B8A7-6773-408D-A584-039D2D266FDF}" srcOrd="8" destOrd="0" presId="urn:microsoft.com/office/officeart/2017/3/layout/HorizontalPathTimeline"/>
    <dgm:cxn modelId="{6DD7158D-D634-407C-BF18-A09BA6617AF5}" type="presParOf" srcId="{A3D3B8A7-6773-408D-A584-039D2D266FDF}" destId="{03D2DBA0-8A4C-4D1B-89EC-0692A169D68D}" srcOrd="0" destOrd="0" presId="urn:microsoft.com/office/officeart/2017/3/layout/HorizontalPathTimeline"/>
    <dgm:cxn modelId="{CBD20AE0-DFF5-4744-A327-3476F20B011D}" type="presParOf" srcId="{A3D3B8A7-6773-408D-A584-039D2D266FDF}" destId="{CAB09606-A4FA-489D-A40C-5EF8DDDEC5B2}" srcOrd="1" destOrd="0" presId="urn:microsoft.com/office/officeart/2017/3/layout/HorizontalPathTimeline"/>
    <dgm:cxn modelId="{D5B82780-9A86-4579-B060-CAE59BB45179}" type="presParOf" srcId="{CAB09606-A4FA-489D-A40C-5EF8DDDEC5B2}" destId="{B6985423-864E-4C88-87EE-5B8908DF216A}" srcOrd="0" destOrd="0" presId="urn:microsoft.com/office/officeart/2017/3/layout/HorizontalPathTimeline"/>
    <dgm:cxn modelId="{2F63525C-B65A-455D-9048-8AD25B7A98B8}" type="presParOf" srcId="{CAB09606-A4FA-489D-A40C-5EF8DDDEC5B2}" destId="{178FCD7B-59E2-4B8A-B964-D3BDF991A9C3}" srcOrd="1" destOrd="0" presId="urn:microsoft.com/office/officeart/2017/3/layout/HorizontalPathTimeline"/>
    <dgm:cxn modelId="{328D829F-0258-4EE4-8E27-E04FF1055F03}" type="presParOf" srcId="{A3D3B8A7-6773-408D-A584-039D2D266FDF}" destId="{9F0D14D8-2949-44FB-9E1E-144BA0ED53D9}" srcOrd="2" destOrd="0" presId="urn:microsoft.com/office/officeart/2017/3/layout/HorizontalPathTimeline"/>
    <dgm:cxn modelId="{1D0E2DD3-4828-4CF6-9C75-93E32141473F}" type="presParOf" srcId="{A3D3B8A7-6773-408D-A584-039D2D266FDF}" destId="{AB9CA10C-735A-4685-BE52-FC196F60F41C}" srcOrd="3" destOrd="0" presId="urn:microsoft.com/office/officeart/2017/3/layout/HorizontalPathTimeline"/>
    <dgm:cxn modelId="{8AFE0CB5-F1D9-4C69-8EBB-05669183C221}" type="presParOf" srcId="{A3D3B8A7-6773-408D-A584-039D2D266FDF}" destId="{7B29AD3C-96A4-4A73-9264-9BBB8799043A}"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BBECC-791C-48B6-877A-1A384B74E207}">
      <dsp:nvSpPr>
        <dsp:cNvPr id="0" name=""/>
        <dsp:cNvSpPr/>
      </dsp:nvSpPr>
      <dsp:spPr>
        <a:xfrm>
          <a:off x="507817" y="2336668"/>
          <a:ext cx="21606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dirty="0">
              <a:solidFill>
                <a:sysClr val="windowText" lastClr="000000">
                  <a:hueOff val="0"/>
                  <a:satOff val="0"/>
                  <a:lumOff val="0"/>
                  <a:alphaOff val="0"/>
                </a:sysClr>
              </a:solidFill>
              <a:latin typeface="Calibri" panose="020F0502020204030204"/>
              <a:ea typeface="+mn-ea"/>
              <a:cs typeface="+mn-cs"/>
            </a:rPr>
            <a:t>2015</a:t>
          </a:r>
        </a:p>
      </dsp:txBody>
      <dsp:txXfrm>
        <a:off x="507817" y="2336668"/>
        <a:ext cx="2160627" cy="491701"/>
      </dsp:txXfrm>
    </dsp:sp>
    <dsp:sp modelId="{D1A9EDB9-C0CE-43A9-B3B9-540CE5E33D96}">
      <dsp:nvSpPr>
        <dsp:cNvPr id="0" name=""/>
        <dsp:cNvSpPr/>
      </dsp:nvSpPr>
      <dsp:spPr>
        <a:xfrm>
          <a:off x="0" y="2088642"/>
          <a:ext cx="10515600" cy="174053"/>
        </a:xfrm>
        <a:prstGeom prst="rect">
          <a:avLst/>
        </a:prstGeom>
        <a:solidFill>
          <a:srgbClr val="ED7D31">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E1BE265-F889-4C3F-B074-45D1A40D9D0C}">
      <dsp:nvSpPr>
        <dsp:cNvPr id="0" name=""/>
        <dsp:cNvSpPr/>
      </dsp:nvSpPr>
      <dsp:spPr>
        <a:xfrm>
          <a:off x="9070" y="495304"/>
          <a:ext cx="3158121" cy="853610"/>
        </a:xfrm>
        <a:prstGeom prst="rect">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Microsoft acquires Revolution Analytics</a:t>
          </a:r>
        </a:p>
      </dsp:txBody>
      <dsp:txXfrm>
        <a:off x="9070" y="495304"/>
        <a:ext cx="3158121" cy="853610"/>
      </dsp:txXfrm>
    </dsp:sp>
    <dsp:sp modelId="{FEF37B70-6A76-4110-B1D6-76306B427494}">
      <dsp:nvSpPr>
        <dsp:cNvPr id="0" name=""/>
        <dsp:cNvSpPr/>
      </dsp:nvSpPr>
      <dsp:spPr>
        <a:xfrm>
          <a:off x="1588131" y="1348914"/>
          <a:ext cx="0" cy="739727"/>
        </a:xfrm>
        <a:prstGeom prst="line">
          <a:avLst/>
        </a:prstGeom>
        <a:solidFill>
          <a:srgbClr val="ED7D31">
            <a:hueOff val="0"/>
            <a:satOff val="0"/>
            <a:lumOff val="0"/>
            <a:alphaOff val="0"/>
          </a:srgbClr>
        </a:solidFill>
        <a:ln w="6350" cap="flat" cmpd="sng" algn="ctr">
          <a:solidFill>
            <a:srgbClr val="ED7D31">
              <a:hueOff val="0"/>
              <a:satOff val="0"/>
              <a:lumOff val="0"/>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4AD31959-DF1A-4F38-9336-3102E90CD28C}">
      <dsp:nvSpPr>
        <dsp:cNvPr id="0" name=""/>
        <dsp:cNvSpPr/>
      </dsp:nvSpPr>
      <dsp:spPr>
        <a:xfrm>
          <a:off x="2158674" y="1522968"/>
          <a:ext cx="21606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endParaRPr lang="en-US" sz="2000" b="1" kern="1200" dirty="0">
            <a:solidFill>
              <a:sysClr val="windowText" lastClr="000000">
                <a:hueOff val="0"/>
                <a:satOff val="0"/>
                <a:lumOff val="0"/>
                <a:alphaOff val="0"/>
              </a:sysClr>
            </a:solidFill>
            <a:latin typeface="Calibri" panose="020F0502020204030204"/>
            <a:ea typeface="+mn-ea"/>
            <a:cs typeface="+mn-cs"/>
          </a:endParaRPr>
        </a:p>
      </dsp:txBody>
      <dsp:txXfrm>
        <a:off x="2158674" y="1522968"/>
        <a:ext cx="2160627" cy="491701"/>
      </dsp:txXfrm>
    </dsp:sp>
    <dsp:sp modelId="{BDCEFC59-0418-4040-9A03-B64D088466EF}">
      <dsp:nvSpPr>
        <dsp:cNvPr id="0" name=""/>
        <dsp:cNvSpPr/>
      </dsp:nvSpPr>
      <dsp:spPr>
        <a:xfrm>
          <a:off x="1338063" y="3002423"/>
          <a:ext cx="2844374" cy="625980"/>
        </a:xfrm>
        <a:prstGeom prst="rect">
          <a:avLst/>
        </a:prstGeom>
        <a:solidFill>
          <a:srgbClr val="ED7D31">
            <a:tint val="40000"/>
            <a:alpha val="90000"/>
            <a:hueOff val="-212306"/>
            <a:satOff val="-18836"/>
            <a:lumOff val="-192"/>
            <a:alphaOff val="0"/>
          </a:srgbClr>
        </a:solidFill>
        <a:ln w="12700" cap="flat" cmpd="sng" algn="ctr">
          <a:solidFill>
            <a:srgbClr val="ED7D31">
              <a:tint val="40000"/>
              <a:alpha val="90000"/>
              <a:hueOff val="-212306"/>
              <a:satOff val="-18836"/>
              <a:lumOff val="-192"/>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R</a:t>
          </a:r>
          <a:r>
            <a:rPr lang="en-US" sz="1800" kern="1200" baseline="0" dirty="0">
              <a:solidFill>
                <a:sysClr val="windowText" lastClr="000000">
                  <a:hueOff val="0"/>
                  <a:satOff val="0"/>
                  <a:lumOff val="0"/>
                  <a:alphaOff val="0"/>
                </a:sysClr>
              </a:solidFill>
              <a:latin typeface="Calibri" panose="020F0502020204030204"/>
              <a:ea typeface="+mn-ea"/>
              <a:cs typeface="+mn-cs"/>
            </a:rPr>
            <a:t> Server </a:t>
          </a:r>
          <a:r>
            <a:rPr lang="en-US" sz="1800" kern="1200" baseline="0" dirty="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ML Server</a:t>
          </a:r>
          <a:endParaRPr lang="en-US" sz="1800" kern="1200" dirty="0">
            <a:solidFill>
              <a:sysClr val="windowText" lastClr="000000">
                <a:hueOff val="0"/>
                <a:satOff val="0"/>
                <a:lumOff val="0"/>
                <a:alphaOff val="0"/>
              </a:sysClr>
            </a:solidFill>
            <a:latin typeface="Calibri" panose="020F0502020204030204"/>
            <a:ea typeface="+mn-ea"/>
            <a:cs typeface="+mn-cs"/>
          </a:endParaRPr>
        </a:p>
      </dsp:txBody>
      <dsp:txXfrm>
        <a:off x="1338063" y="3002423"/>
        <a:ext cx="2844374" cy="625980"/>
      </dsp:txXfrm>
    </dsp:sp>
    <dsp:sp modelId="{5961DECC-59AF-4013-8A42-D12FE2B5F87B}">
      <dsp:nvSpPr>
        <dsp:cNvPr id="0" name=""/>
        <dsp:cNvSpPr/>
      </dsp:nvSpPr>
      <dsp:spPr>
        <a:xfrm>
          <a:off x="3238987" y="2262695"/>
          <a:ext cx="0" cy="739727"/>
        </a:xfrm>
        <a:prstGeom prst="line">
          <a:avLst/>
        </a:prstGeom>
        <a:solidFill>
          <a:srgbClr val="ED7D31">
            <a:hueOff val="-363841"/>
            <a:satOff val="-20982"/>
            <a:lumOff val="2157"/>
            <a:alphaOff val="0"/>
          </a:srgbClr>
        </a:solidFill>
        <a:ln w="6350" cap="flat" cmpd="sng" algn="ctr">
          <a:solidFill>
            <a:srgbClr val="ED7D31">
              <a:hueOff val="-363841"/>
              <a:satOff val="-20982"/>
              <a:lumOff val="2157"/>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CD01B016-AB57-4BC5-AC3E-28C21E1401F4}">
      <dsp:nvSpPr>
        <dsp:cNvPr id="0" name=""/>
        <dsp:cNvSpPr/>
      </dsp:nvSpPr>
      <dsp:spPr>
        <a:xfrm>
          <a:off x="1533739"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554F198-0F06-4626-8C6B-EF8B0C6C91F5}">
      <dsp:nvSpPr>
        <dsp:cNvPr id="0" name=""/>
        <dsp:cNvSpPr/>
      </dsp:nvSpPr>
      <dsp:spPr>
        <a:xfrm>
          <a:off x="3184596"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D36587D-791F-40B4-BE13-02B967E4566D}">
      <dsp:nvSpPr>
        <dsp:cNvPr id="0" name=""/>
        <dsp:cNvSpPr/>
      </dsp:nvSpPr>
      <dsp:spPr>
        <a:xfrm>
          <a:off x="3580861" y="2336668"/>
          <a:ext cx="21606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2016</a:t>
          </a:r>
        </a:p>
      </dsp:txBody>
      <dsp:txXfrm>
        <a:off x="3580861" y="2336668"/>
        <a:ext cx="2160627" cy="491701"/>
      </dsp:txXfrm>
    </dsp:sp>
    <dsp:sp modelId="{26978F74-6D31-42B9-94E9-E2C337B57A94}">
      <dsp:nvSpPr>
        <dsp:cNvPr id="0" name=""/>
        <dsp:cNvSpPr/>
      </dsp:nvSpPr>
      <dsp:spPr>
        <a:xfrm>
          <a:off x="3472830" y="495304"/>
          <a:ext cx="2376689" cy="853610"/>
        </a:xfrm>
        <a:prstGeom prst="rect">
          <a:avLst/>
        </a:prstGeom>
        <a:solidFill>
          <a:srgbClr val="ED7D31">
            <a:tint val="40000"/>
            <a:alpha val="90000"/>
            <a:hueOff val="-424613"/>
            <a:satOff val="-37673"/>
            <a:lumOff val="-385"/>
            <a:alphaOff val="0"/>
          </a:srgbClr>
        </a:solidFill>
        <a:ln w="12700" cap="flat" cmpd="sng" algn="ctr">
          <a:solidFill>
            <a:srgbClr val="ED7D31">
              <a:tint val="40000"/>
              <a:alpha val="90000"/>
              <a:hueOff val="-424613"/>
              <a:satOff val="-37673"/>
              <a:lumOff val="-385"/>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R</a:t>
          </a:r>
        </a:p>
      </dsp:txBody>
      <dsp:txXfrm>
        <a:off x="3472830" y="495304"/>
        <a:ext cx="2376689" cy="853610"/>
      </dsp:txXfrm>
    </dsp:sp>
    <dsp:sp modelId="{0FD368CA-B8A9-40A4-BD8D-1BDFB9377464}">
      <dsp:nvSpPr>
        <dsp:cNvPr id="0" name=""/>
        <dsp:cNvSpPr/>
      </dsp:nvSpPr>
      <dsp:spPr>
        <a:xfrm>
          <a:off x="4661175" y="1348914"/>
          <a:ext cx="0" cy="739727"/>
        </a:xfrm>
        <a:prstGeom prst="line">
          <a:avLst/>
        </a:prstGeom>
        <a:solidFill>
          <a:srgbClr val="ED7D31">
            <a:hueOff val="-727682"/>
            <a:satOff val="-41964"/>
            <a:lumOff val="4314"/>
            <a:alphaOff val="0"/>
          </a:srgbClr>
        </a:solidFill>
        <a:ln w="6350" cap="flat" cmpd="sng" algn="ctr">
          <a:solidFill>
            <a:srgbClr val="ED7D31">
              <a:hueOff val="-727682"/>
              <a:satOff val="-41964"/>
              <a:lumOff val="4314"/>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8D75F343-7B2E-4486-9EEE-EB2F6F6BFA42}">
      <dsp:nvSpPr>
        <dsp:cNvPr id="0" name=""/>
        <dsp:cNvSpPr/>
      </dsp:nvSpPr>
      <dsp:spPr>
        <a:xfrm>
          <a:off x="5828342" y="1522968"/>
          <a:ext cx="21606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2017</a:t>
          </a:r>
        </a:p>
      </dsp:txBody>
      <dsp:txXfrm>
        <a:off x="5828342" y="1522968"/>
        <a:ext cx="2160627" cy="491701"/>
      </dsp:txXfrm>
    </dsp:sp>
    <dsp:sp modelId="{276733C8-481F-4AFF-82FC-1CB9BC2A02AA}">
      <dsp:nvSpPr>
        <dsp:cNvPr id="0" name=""/>
        <dsp:cNvSpPr/>
      </dsp:nvSpPr>
      <dsp:spPr>
        <a:xfrm>
          <a:off x="5029110" y="3027474"/>
          <a:ext cx="4494962" cy="625980"/>
        </a:xfrm>
        <a:prstGeom prst="rect">
          <a:avLst/>
        </a:prstGeom>
        <a:solidFill>
          <a:srgbClr val="ED7D31">
            <a:tint val="40000"/>
            <a:alpha val="90000"/>
            <a:hueOff val="-636919"/>
            <a:satOff val="-56510"/>
            <a:lumOff val="-577"/>
            <a:alphaOff val="0"/>
          </a:srgbClr>
        </a:solidFill>
        <a:ln w="12700" cap="flat" cmpd="sng" algn="ctr">
          <a:solidFill>
            <a:srgbClr val="ED7D31">
              <a:tint val="40000"/>
              <a:alpha val="90000"/>
              <a:hueOff val="-636919"/>
              <a:satOff val="-56510"/>
              <a:lumOff val="-577"/>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Python</a:t>
          </a:r>
        </a:p>
      </dsp:txBody>
      <dsp:txXfrm>
        <a:off x="5029110" y="3027474"/>
        <a:ext cx="4494962" cy="625980"/>
      </dsp:txXfrm>
    </dsp:sp>
    <dsp:sp modelId="{AD808D42-3919-41B8-A59A-8F109EAD3E89}">
      <dsp:nvSpPr>
        <dsp:cNvPr id="0" name=""/>
        <dsp:cNvSpPr/>
      </dsp:nvSpPr>
      <dsp:spPr>
        <a:xfrm>
          <a:off x="6908656" y="2262695"/>
          <a:ext cx="0" cy="739727"/>
        </a:xfrm>
        <a:prstGeom prst="line">
          <a:avLst/>
        </a:prstGeom>
        <a:solidFill>
          <a:srgbClr val="ED7D31">
            <a:hueOff val="-1091522"/>
            <a:satOff val="-62946"/>
            <a:lumOff val="6471"/>
            <a:alphaOff val="0"/>
          </a:srgbClr>
        </a:solidFill>
        <a:ln w="6350" cap="flat" cmpd="sng" algn="ctr">
          <a:solidFill>
            <a:srgbClr val="ED7D31">
              <a:hueOff val="-1091522"/>
              <a:satOff val="-62946"/>
              <a:lumOff val="6471"/>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FA7919F1-4BB9-438F-95C8-22A93F5D6686}">
      <dsp:nvSpPr>
        <dsp:cNvPr id="0" name=""/>
        <dsp:cNvSpPr/>
      </dsp:nvSpPr>
      <dsp:spPr>
        <a:xfrm>
          <a:off x="4606783"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FFFC868-FCB4-41AB-A3ED-8C1E8E8E3EC5}">
      <dsp:nvSpPr>
        <dsp:cNvPr id="0" name=""/>
        <dsp:cNvSpPr/>
      </dsp:nvSpPr>
      <dsp:spPr>
        <a:xfrm>
          <a:off x="6854264"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3D2DBA0-8A4C-4D1B-89EC-0692A169D68D}">
      <dsp:nvSpPr>
        <dsp:cNvPr id="0" name=""/>
        <dsp:cNvSpPr/>
      </dsp:nvSpPr>
      <dsp:spPr>
        <a:xfrm>
          <a:off x="8075823" y="2336668"/>
          <a:ext cx="21606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2019</a:t>
          </a:r>
        </a:p>
      </dsp:txBody>
      <dsp:txXfrm>
        <a:off x="8075823" y="2336668"/>
        <a:ext cx="2160627" cy="491701"/>
      </dsp:txXfrm>
    </dsp:sp>
    <dsp:sp modelId="{B6985423-864E-4C88-87EE-5B8908DF216A}">
      <dsp:nvSpPr>
        <dsp:cNvPr id="0" name=""/>
        <dsp:cNvSpPr/>
      </dsp:nvSpPr>
      <dsp:spPr>
        <a:xfrm>
          <a:off x="7967792" y="495304"/>
          <a:ext cx="2376689" cy="853610"/>
        </a:xfrm>
        <a:prstGeom prst="rect">
          <a:avLst/>
        </a:prstGeom>
        <a:solidFill>
          <a:srgbClr val="ED7D31">
            <a:tint val="40000"/>
            <a:alpha val="90000"/>
            <a:hueOff val="-849226"/>
            <a:satOff val="-75346"/>
            <a:lumOff val="-769"/>
            <a:alphaOff val="0"/>
          </a:srgbClr>
        </a:solidFill>
        <a:ln w="12700" cap="flat" cmpd="sng" algn="ctr">
          <a:solidFill>
            <a:srgbClr val="ED7D31">
              <a:tint val="40000"/>
              <a:alpha val="90000"/>
              <a:hueOff val="-849226"/>
              <a:satOff val="-75346"/>
              <a:lumOff val="-769"/>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Java Extensibility</a:t>
          </a:r>
        </a:p>
      </dsp:txBody>
      <dsp:txXfrm>
        <a:off x="7967792" y="495304"/>
        <a:ext cx="2376689" cy="853610"/>
      </dsp:txXfrm>
    </dsp:sp>
    <dsp:sp modelId="{9F0D14D8-2949-44FB-9E1E-144BA0ED53D9}">
      <dsp:nvSpPr>
        <dsp:cNvPr id="0" name=""/>
        <dsp:cNvSpPr/>
      </dsp:nvSpPr>
      <dsp:spPr>
        <a:xfrm>
          <a:off x="9156137" y="1348914"/>
          <a:ext cx="0" cy="739727"/>
        </a:xfrm>
        <a:prstGeom prst="line">
          <a:avLst/>
        </a:prstGeom>
        <a:solidFill>
          <a:srgbClr val="ED7D31">
            <a:hueOff val="-1455363"/>
            <a:satOff val="-83928"/>
            <a:lumOff val="8628"/>
            <a:alphaOff val="0"/>
          </a:srgbClr>
        </a:solidFill>
        <a:ln w="6350" cap="flat" cmpd="sng" algn="ctr">
          <a:solidFill>
            <a:srgbClr val="ED7D31">
              <a:hueOff val="-1455363"/>
              <a:satOff val="-83928"/>
              <a:lumOff val="8628"/>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AB9CA10C-735A-4685-BE52-FC196F60F41C}">
      <dsp:nvSpPr>
        <dsp:cNvPr id="0" name=""/>
        <dsp:cNvSpPr/>
      </dsp:nvSpPr>
      <dsp:spPr>
        <a:xfrm>
          <a:off x="9101745"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2/22/2019 11:42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3T21:05:59.755"/>
    </inkml:context>
    <inkml:brush xml:id="br0">
      <inkml:brushProperty name="width" value="0.05" units="cm"/>
      <inkml:brushProperty name="height" value="0.05" units="cm"/>
      <inkml:brushProperty name="color" value="#E71224"/>
    </inkml:brush>
  </inkml:definitions>
  <inkml:trace contextRef="#ctx0" brushRef="#br0">7 3 9856,'-5'-2'-6,"4"4"-20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2/22/2019 11:41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Anna Thomas. I’m a data and applied scientist slash PM on the engineering team for SQL Server</a:t>
            </a:r>
          </a:p>
          <a:p>
            <a:r>
              <a:rPr lang="en-US" dirty="0"/>
              <a:t>How many people were in my other session on SQL ML end-to-end?</a:t>
            </a:r>
          </a:p>
          <a:p>
            <a:r>
              <a:rPr lang="en-US" dirty="0"/>
              <a:t>So, just a little background on me, about 3 months ago, I moved over from AI Engineering, where I was developing models, but more often than not I was in the space over Conversational AI. So, bots, natural language processing, and really just enhancing applications with AI or ML.</a:t>
            </a:r>
          </a:p>
          <a:p>
            <a:r>
              <a:rPr lang="en-US" dirty="0"/>
              <a:t>So anyway, I came over from AI Engineering, I’m now in the SQL Server engineering team. So I am very new to SQL. And I don’t want to front like I’m not, because I know all of you in the room are probably experts. Can I actually do a poll? How many of you have been working with SQL for 5 years? 10? 15? 20? More than that??</a:t>
            </a:r>
          </a:p>
          <a:p>
            <a:r>
              <a:rPr lang="en-US" dirty="0"/>
              <a:t>OK so I will not pretend to be the SQL expert here. What I will promise you though, is if I do not know the answer to your question, I should be able to find it – right, someone in SQL Server engineering should hopefully have the answer, so if you email me, I will get you to the answer.</a:t>
            </a:r>
          </a:p>
          <a:p>
            <a:endParaRPr lang="en-US" dirty="0"/>
          </a:p>
          <a:p>
            <a:r>
              <a:rPr lang="en-US" dirty="0"/>
              <a:t>https://onedublin.files.wordpress.com/2014/06/meme-i-have-no-idea-what-i-am-doing.png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this, with SQL 2019, you can also run this wherever you want. You’ll see in a bit that I run SQL in Linux, SSMS in Windows, Azure Data Studio on my mac and windows…. I have lots of options to develop how and where I want.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631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just want to start by showing you some of the capabilities that the tools team is working on. And, if you saw Vicky’s session, they are moving so fast and doing so much, it’s been so exciting to request a feature on GitHub and see it in the next build!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7573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notebooks</a:t>
            </a:r>
          </a:p>
          <a:p>
            <a:r>
              <a:rPr lang="en-US" dirty="0"/>
              <a:t>Explain the scenario</a:t>
            </a:r>
          </a:p>
          <a:p>
            <a:r>
              <a:rPr lang="en-US" dirty="0"/>
              <a:t>Poll for experience with Notebooks</a:t>
            </a:r>
          </a:p>
          <a:p>
            <a:r>
              <a:rPr lang="en-US" dirty="0"/>
              <a:t>Show basic Java demo in notebook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6957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11:41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5C9D943-432A-4B92-B046-BC25EB340E29}"/>
              </a:ext>
            </a:extLst>
          </p:cNvPr>
          <p:cNvSpPr>
            <a:spLocks noGrp="1"/>
          </p:cNvSpPr>
          <p:nvPr>
            <p:ph type="body" idx="1"/>
          </p:nvPr>
        </p:nvSpPr>
        <p:spPr/>
        <p:txBody>
          <a:bodyPr/>
          <a:lstStyle/>
          <a:p>
            <a:r>
              <a:rPr lang="en-US" dirty="0"/>
              <a:t>So let’s start by talking about AI. I want to keep this simple and focused.</a:t>
            </a:r>
          </a:p>
          <a:p>
            <a:r>
              <a:rPr lang="en-US" dirty="0"/>
              <a:t>AI is adding human-like intelligence to your applications</a:t>
            </a:r>
          </a:p>
          <a:p>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393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54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Microsoft research has been working on some of these algorithms for 20 years</a:t>
            </a:r>
          </a:p>
          <a:p>
            <a:pPr lvl="0"/>
            <a:r>
              <a:rPr lang="en-US" sz="1200" dirty="0"/>
              <a:t>Has anyone heard of these? Anyone used them in applications before?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2/22/2019 11:41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8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 there’s a good number of them now, I think there are around 20… I’ve been working with them for a few years and it’s been really cool to see them turn into products and be put into production application</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QnA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be honest this demo isn’t related to the Wide World Importers scenario specifically, but I think it’s kind of cool to see one of them in action. Has anyone seen this before?</a:t>
            </a:r>
          </a:p>
          <a:p>
            <a:r>
              <a:rPr lang="en-US" dirty="0"/>
              <a:t>Show off the face api in the intelligent kiosk app, just to show a cool thing around cognitive services, doesn’t need to be long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11:41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3848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talked about SQL Server. We talked about extensibility and Java. We talked about Cognitive Services. But how does it fit together?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20683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2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SQL Server 2019 builds on the strength of previous releases.  SQL Server has evolved from a departmental database in 2008R2 and before to a mission-critical, industry-leading database.  In recent releases, we’ve added in-memory performance, innovative security features, end-to-end mobile intelligence, built-in AI, and support of OS, including Linux.  With SQL Server 2019, we’ve invested heavily in big data…</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038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Do </a:t>
            </a:r>
            <a:r>
              <a:rPr lang="en-US" altLang="zh-CN" dirty="0" err="1"/>
              <a:t>yall</a:t>
            </a:r>
            <a:r>
              <a:rPr lang="en-US" altLang="zh-CN" dirty="0"/>
              <a:t> store images in SQL? My understanding is you don’t really do that but I could be wrong so I left this slide..</a:t>
            </a:r>
          </a:p>
          <a:p>
            <a:endParaRPr lang="en-US" altLang="zh-CN" dirty="0"/>
          </a:p>
          <a:p>
            <a:endParaRPr lang="en-US" altLang="zh-CN" dirty="0"/>
          </a:p>
          <a:p>
            <a:r>
              <a:rPr lang="en-US" altLang="zh-CN" dirty="0"/>
              <a:t>Could store images in file tables?</a:t>
            </a:r>
          </a:p>
          <a:p>
            <a:endParaRPr lang="zh-CN" altLang="en-US" dirty="0"/>
          </a:p>
        </p:txBody>
      </p:sp>
    </p:spTree>
    <p:extLst>
      <p:ext uri="{BB962C8B-B14F-4D97-AF65-F5344CB8AC3E}">
        <p14:creationId xmlns:p14="http://schemas.microsoft.com/office/powerpoint/2010/main" val="2745174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Same thing here. Now the OCR thing is super cool because they’re actually working on advancing this to actually read and analyze forms, but I’m not exactly sure where we’re at with that.</a:t>
            </a:r>
          </a:p>
        </p:txBody>
      </p:sp>
    </p:spTree>
    <p:extLst>
      <p:ext uri="{BB962C8B-B14F-4D97-AF65-F5344CB8AC3E}">
        <p14:creationId xmlns:p14="http://schemas.microsoft.com/office/powerpoint/2010/main" val="829777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one I think could be used today in SQL, on any of your free form columns. This could be review data, comments from sales, delivery notes, failures in manufacturing…I think there are lots of ways you could incorporate these three aspects of the Text Analytics API into your SQL workflows and applications</a:t>
            </a:r>
          </a:p>
        </p:txBody>
      </p:sp>
    </p:spTree>
    <p:extLst>
      <p:ext uri="{BB962C8B-B14F-4D97-AF65-F5344CB8AC3E}">
        <p14:creationId xmlns:p14="http://schemas.microsoft.com/office/powerpoint/2010/main" val="328054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Finally there’s LUIS, which is used primarily for Conversational AI types of application. However, if those transcripts are being recorded in SQL, you have options to extract the actions users are trying to perform</a:t>
            </a:r>
          </a:p>
          <a:p>
            <a:endParaRPr lang="en-US" dirty="0">
              <a:effectLst/>
            </a:endParaRPr>
          </a:p>
          <a:p>
            <a:endParaRPr lang="en-US" dirty="0">
              <a:effectLst/>
            </a:endParaRPr>
          </a:p>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3376380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we created the java program and got it running. Spend a good chunk of time here </a:t>
            </a:r>
          </a:p>
          <a:p>
            <a:r>
              <a:rPr lang="en-US" dirty="0"/>
              <a:t>First show the Java program in </a:t>
            </a:r>
            <a:r>
              <a:rPr lang="en-US" dirty="0" err="1"/>
              <a:t>Elipse</a:t>
            </a:r>
            <a:r>
              <a:rPr lang="en-US" dirty="0"/>
              <a:t>, talking about how easy it was to create.</a:t>
            </a:r>
          </a:p>
          <a:p>
            <a:r>
              <a:rPr lang="en-US" dirty="0"/>
              <a:t>Took the sample from Cognitive Services docs, which has lots of basic samples for different languages, including Java</a:t>
            </a:r>
          </a:p>
          <a:p>
            <a:r>
              <a:rPr lang="en-US" dirty="0"/>
              <a:t>And I took the sample from the Java extensibility docs, and basically combined them.</a:t>
            </a:r>
          </a:p>
          <a:p>
            <a:endParaRPr lang="en-US" dirty="0"/>
          </a:p>
          <a:p>
            <a:r>
              <a:rPr lang="en-US" dirty="0"/>
              <a:t>Show how I load it up into Linux</a:t>
            </a:r>
          </a:p>
          <a:p>
            <a:endParaRPr lang="en-US" dirty="0"/>
          </a:p>
          <a:p>
            <a:r>
              <a:rPr lang="en-US" dirty="0"/>
              <a:t>Show how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11:41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247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Get back to sending data to the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Latency</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53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There are many reasons why you might not want to send every request out to the internet. Maybe you’re unable to load data into the cloud. Maybe you have intermittent connections.</a:t>
            </a:r>
          </a:p>
          <a:p>
            <a:endParaRPr lang="en-US" sz="900" dirty="0"/>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892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I know most of you are probably familiar with containers, but does anyone want me to briefly explain containers vs VMs?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One abstraction layer above installing software directly on hardware is using a </a:t>
            </a:r>
            <a:r>
              <a:rPr lang="en-US" sz="882" b="0" i="1" u="none" strike="noStrike" kern="1200" dirty="0">
                <a:solidFill>
                  <a:schemeClr val="tx1"/>
                </a:solidFill>
                <a:effectLst/>
                <a:latin typeface="Segoe UI Light" pitchFamily="34" charset="0"/>
                <a:ea typeface="+mn-ea"/>
                <a:cs typeface="+mn-cs"/>
              </a:rPr>
              <a:t>Hypervisor</a:t>
            </a:r>
            <a:r>
              <a:rPr lang="en-US" sz="882" b="0" i="0" u="none" strike="noStrike" kern="1200" dirty="0">
                <a:solidFill>
                  <a:schemeClr val="tx1"/>
                </a:solidFill>
                <a:effectLst/>
                <a:latin typeface="Segoe UI Light" pitchFamily="34" charset="0"/>
                <a:ea typeface="+mn-ea"/>
                <a:cs typeface="+mn-cs"/>
              </a:rPr>
              <a:t>. In essence, this layer uses the base operating system to emulate hardware. You install an operating system (called a </a:t>
            </a:r>
            <a:r>
              <a:rPr lang="en-US" sz="882" b="0" i="1" u="none" strike="noStrike" kern="1200" dirty="0">
                <a:solidFill>
                  <a:schemeClr val="tx1"/>
                </a:solidFill>
                <a:effectLst/>
                <a:latin typeface="Segoe UI Light" pitchFamily="34" charset="0"/>
                <a:ea typeface="+mn-ea"/>
                <a:cs typeface="+mn-cs"/>
              </a:rPr>
              <a:t>Guest</a:t>
            </a:r>
            <a:r>
              <a:rPr lang="en-US" sz="882" b="0" i="0" u="none" strike="noStrike" kern="1200" dirty="0">
                <a:solidFill>
                  <a:schemeClr val="tx1"/>
                </a:solidFill>
                <a:effectLst/>
                <a:latin typeface="Segoe UI Light" pitchFamily="34" charset="0"/>
                <a:ea typeface="+mn-ea"/>
                <a:cs typeface="+mn-cs"/>
              </a:rPr>
              <a:t> OS) on the Hypervisor (called the </a:t>
            </a:r>
            <a:r>
              <a:rPr lang="en-US" sz="882" b="0" i="1" u="none" strike="noStrike" kern="1200" dirty="0">
                <a:solidFill>
                  <a:schemeClr val="tx1"/>
                </a:solidFill>
                <a:effectLst/>
                <a:latin typeface="Segoe UI Light" pitchFamily="34" charset="0"/>
                <a:ea typeface="+mn-ea"/>
                <a:cs typeface="+mn-cs"/>
              </a:rPr>
              <a:t>Host</a:t>
            </a:r>
            <a:r>
              <a:rPr lang="en-US" sz="882" b="0" i="0" u="none" strike="noStrike" kern="1200" dirty="0">
                <a:solidFill>
                  <a:schemeClr val="tx1"/>
                </a:solidFill>
                <a:effectLst/>
                <a:latin typeface="Segoe UI Light" pitchFamily="34" charset="0"/>
                <a:ea typeface="+mn-ea"/>
                <a:cs typeface="+mn-cs"/>
              </a:rPr>
              <a:t>), and the Guest OS acts as if it is on bare-metal.</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 this abstraction level, you have full control (and responsibility) for the entire operating system, but not the hardware. This isolates all process space and provides an entire "Virtual Machine" to applications. For scale-out systems, a Virtual Machine allows for a distribution and control of complete computer environments using only software.</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11:41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54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The next level of Abstraction is a </a:t>
            </a:r>
            <a:r>
              <a:rPr lang="en-US" sz="882" b="0" i="1" u="none" strike="noStrike" kern="1200" dirty="0">
                <a:solidFill>
                  <a:schemeClr val="tx1"/>
                </a:solidFill>
                <a:effectLst/>
                <a:latin typeface="Segoe UI Light" pitchFamily="34" charset="0"/>
                <a:ea typeface="+mn-ea"/>
                <a:cs typeface="+mn-cs"/>
              </a:rPr>
              <a:t>Container</a:t>
            </a:r>
            <a:r>
              <a:rPr lang="en-US" sz="882" b="0" i="0" u="none" strike="noStrike" kern="1200" dirty="0">
                <a:solidFill>
                  <a:schemeClr val="tx1"/>
                </a:solidFill>
                <a:effectLst/>
                <a:latin typeface="Segoe UI Light" pitchFamily="34" charset="0"/>
                <a:ea typeface="+mn-ea"/>
                <a:cs typeface="+mn-cs"/>
              </a:rPr>
              <a:t>. There are various types of Container technologies, but let’s talk about Docker.</a:t>
            </a:r>
          </a:p>
          <a:p>
            <a:r>
              <a:rPr lang="en-US" sz="882" b="0" i="0" u="none" strike="noStrike" kern="1200" dirty="0">
                <a:solidFill>
                  <a:schemeClr val="tx1"/>
                </a:solidFill>
                <a:effectLst/>
                <a:latin typeface="Segoe UI Light" pitchFamily="34" charset="0"/>
                <a:ea typeface="+mn-ea"/>
                <a:cs typeface="+mn-cs"/>
              </a:rPr>
              <a:t>A Docker Container is provided by the Docker runtime engine, which sits above the operating system (Windows or Linux). In this abstraction, you do not control the hardware </a:t>
            </a:r>
            <a:r>
              <a:rPr lang="en-US" sz="882" b="0" i="1" u="none" strike="noStrike" kern="1200" dirty="0">
                <a:solidFill>
                  <a:schemeClr val="tx1"/>
                </a:solidFill>
                <a:effectLst/>
                <a:latin typeface="Segoe UI Light" pitchFamily="34" charset="0"/>
                <a:ea typeface="+mn-ea"/>
                <a:cs typeface="+mn-cs"/>
              </a:rPr>
              <a:t>or</a:t>
            </a:r>
            <a:r>
              <a:rPr lang="en-US" sz="882" b="0" i="0" u="none" strike="noStrike" kern="1200" dirty="0">
                <a:solidFill>
                  <a:schemeClr val="tx1"/>
                </a:solidFill>
                <a:effectLst/>
                <a:latin typeface="Segoe UI Light" pitchFamily="34" charset="0"/>
                <a:ea typeface="+mn-ea"/>
                <a:cs typeface="+mn-cs"/>
              </a:rPr>
              <a:t> the operating system. The Container has a very small Kernel in it, and can contain binaries such as Python, R, SQL Server, Cognitive Services, or other binaries. A Container with all its binaries is called an </a:t>
            </a:r>
            <a:r>
              <a:rPr lang="en-US" sz="882" b="0" i="1" u="none" strike="noStrike" kern="1200" dirty="0">
                <a:solidFill>
                  <a:schemeClr val="tx1"/>
                </a:solidFill>
                <a:effectLst/>
                <a:latin typeface="Segoe UI Light" pitchFamily="34" charset="0"/>
                <a:ea typeface="+mn-ea"/>
                <a:cs typeface="+mn-cs"/>
              </a:rPr>
              <a:t>Image</a:t>
            </a:r>
            <a:r>
              <a:rPr lang="en-US" sz="882" b="0" i="0" u="none" strike="noStrike" kern="1200" dirty="0">
                <a:solidFill>
                  <a:schemeClr val="tx1"/>
                </a:solidFill>
                <a:effectLst/>
                <a:latin typeface="Segoe UI Light" pitchFamily="34" charset="0"/>
                <a:ea typeface="+mn-ea"/>
                <a:cs typeface="+mn-cs"/>
              </a:rPr>
              <a:t>.</a:t>
            </a:r>
          </a:p>
          <a:p>
            <a:br>
              <a:rPr lang="en-US" dirty="0"/>
            </a:br>
            <a:r>
              <a:rPr lang="en-US" sz="882" b="0" i="0" u="none" strike="noStrike" kern="1200" dirty="0">
                <a:solidFill>
                  <a:schemeClr val="tx1"/>
                </a:solidFill>
                <a:effectLst/>
                <a:latin typeface="Segoe UI Light" pitchFamily="34" charset="0"/>
                <a:ea typeface="+mn-ea"/>
                <a:cs typeface="+mn-cs"/>
              </a:rPr>
              <a:t>This abstraction holds everything for an application to isolate it from other running processes. It is also completely portable - you can create an image on one system, and another system can run it so long as the Docker Runtime is installed. Containers also start very quickly, are easy to create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11:41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40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So let me start by polling the room. How many DBAs do we have? Devs? Data engineer? Data Scientists?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Today I want to show you how you can APPLY AI in your workflows and applications WITHOUT doing data science! Microsoft Research has spent years developing algorithms for you to use, so why reinvent the wheel?</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790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 cognitive service in a container, you get access to the model locally.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464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what’s available today. </a:t>
            </a:r>
          </a:p>
          <a:p>
            <a:r>
              <a:rPr lang="en-US" dirty="0"/>
              <a:t>It does connect to the internet, once every 15 minutes, and the team is working on how billing would work for scenarios with very little or no connectivity </a:t>
            </a:r>
          </a:p>
        </p:txBody>
      </p:sp>
      <p:sp>
        <p:nvSpPr>
          <p:cNvPr id="4" name="Slide Number Placeholder 3"/>
          <p:cNvSpPr>
            <a:spLocks noGrp="1"/>
          </p:cNvSpPr>
          <p:nvPr>
            <p:ph type="sldNum" sz="quarter" idx="10"/>
          </p:nvPr>
        </p:nvSpPr>
        <p:spPr/>
        <p:txBody>
          <a:bodyPr/>
          <a:lstStyle/>
          <a:p>
            <a:pPr marL="0" marR="0" lvl="0" indent="0" algn="r" defTabSz="2733466"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733466"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393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the container</a:t>
            </a:r>
          </a:p>
          <a:p>
            <a:r>
              <a:rPr lang="en-US" dirty="0"/>
              <a:t>Do a live switch of the app from REST to local</a:t>
            </a:r>
          </a:p>
          <a:p>
            <a:r>
              <a:rPr lang="en-US" dirty="0"/>
              <a:t>docker pull mcr.microsoft.com/azure-cognitive-services/</a:t>
            </a:r>
            <a:r>
              <a:rPr lang="en-US" dirty="0" err="1"/>
              <a:t>keyphrase:latest</a:t>
            </a:r>
            <a:endParaRPr lang="en-US" dirty="0"/>
          </a:p>
          <a:p>
            <a:r>
              <a:rPr lang="en-US" dirty="0"/>
              <a:t>Can change first port number to run multiple</a:t>
            </a:r>
          </a:p>
          <a:p>
            <a:r>
              <a:rPr lang="en-US" dirty="0"/>
              <a:t>docker run --rm -it -p 6000:5000 --memory 4g --</a:t>
            </a:r>
            <a:r>
              <a:rPr lang="en-US" dirty="0" err="1"/>
              <a:t>cpus</a:t>
            </a:r>
            <a:r>
              <a:rPr lang="en-US" dirty="0"/>
              <a:t> 1 mcr.microsoft.com/azure-cognitive-services/sentiment Eula=accept Billing=https://southcentralus.api.cognitive.microsoft.com/text/analytics/v2.0  </a:t>
            </a:r>
            <a:r>
              <a:rPr lang="en-US" dirty="0" err="1"/>
              <a:t>ApiKey</a:t>
            </a:r>
            <a:r>
              <a:rPr lang="en-US" dirty="0"/>
              <a:t>=</a:t>
            </a:r>
            <a:r>
              <a:rPr lang="en-US" dirty="0" err="1"/>
              <a:t>APIKeyHere</a:t>
            </a:r>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11:41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805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59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Now, I know, and you all know, that I’m pretty new to this whole thing. So, if I can’t answer your question, I will get you the answer. Just send me an email and I will find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6403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ML Services + Extensibility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AI – 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Cognitive Services – 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 Cognitive Services – 15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 Containers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Where to learn more – 10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07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SQL Server ML Services and how it’s evolved over the years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7428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takes over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68019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company called Revolution Analytics. Anyone heard of them?</a:t>
            </a:r>
          </a:p>
          <a:p>
            <a:r>
              <a:rPr lang="en-US" dirty="0"/>
              <a:t>OK so in 2015, Microsoft acquired Revolution Analytics, and fun-fact, much of that company went into my old team in AI Engineering.</a:t>
            </a:r>
          </a:p>
          <a:p>
            <a:r>
              <a:rPr lang="en-US" dirty="0"/>
              <a:t>Then we came out with a few things. First was R Server, which we we-branded to ML Server because that’s what we do</a:t>
            </a:r>
          </a:p>
          <a:p>
            <a:r>
              <a:rPr lang="en-US" dirty="0"/>
              <a:t>Then, we said, hey many people have a ton of data sitting in SQL Server already, instead of having to move the data, let’s do analysis in-database. We came out with this capability with R</a:t>
            </a:r>
          </a:p>
          <a:p>
            <a:r>
              <a:rPr lang="en-US" dirty="0"/>
              <a:t>People loved it so in 2017 we quickly followed with Python</a:t>
            </a:r>
          </a:p>
          <a:p>
            <a:r>
              <a:rPr lang="en-US" dirty="0"/>
              <a:t>And now, we’re taking a different turn. We made it easy for data scientists to do in database operations and analytics, but what about everyone else? DBAs, Devs, Data Engineers..?</a:t>
            </a:r>
          </a:p>
          <a:p>
            <a:r>
              <a:rPr lang="en-US" dirty="0"/>
              <a:t>And that’s where this extensibility framework has evolved.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65722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take a step back to explain what’s happening. </a:t>
            </a:r>
          </a:p>
          <a:p>
            <a:r>
              <a:rPr lang="en-US" dirty="0"/>
              <a:t>SQL Server uses something called the launchpad to launch what we call satellite programs </a:t>
            </a:r>
          </a:p>
          <a:p>
            <a:r>
              <a:rPr lang="en-US" dirty="0"/>
              <a:t>This runs outside of the SQL Server engine though, which means if my app blows up, the engine is still ok</a:t>
            </a:r>
          </a:p>
          <a:p>
            <a:r>
              <a:rPr lang="en-US" dirty="0"/>
              <a:t>It doesn’t use TDS but has a separate line of connection to do analytics without moving the 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2/22/2019 11:41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5666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t>
            </a:r>
            <a:r>
              <a:rPr lang="en-US" dirty="0" err="1"/>
              <a:t>sp</a:t>
            </a:r>
            <a:r>
              <a:rPr lang="en-US" dirty="0"/>
              <a:t> execute external script to run Java code using the same extensibility structure that was used for R/Python. Someone at a previous event in NC asked me, what about other languages? There’s nothing I know about at the moment, but you could see how this door may be opened..</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11:41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069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803971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620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7632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3750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8059204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29712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527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511702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63137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1_Title &amp; Non-bulleted text">
    <p:spTree>
      <p:nvGrpSpPr>
        <p:cNvPr id="1" name=""/>
        <p:cNvGrpSpPr/>
        <p:nvPr/>
      </p:nvGrpSpPr>
      <p:grpSpPr>
        <a:xfrm>
          <a:off x="0" y="0"/>
          <a:ext cx="0" cy="0"/>
          <a:chOff x="0" y="0"/>
          <a:chExt cx="0" cy="0"/>
        </a:xfrm>
      </p:grpSpPr>
      <p:pic>
        <p:nvPicPr>
          <p:cNvPr id="85" name="NEW Brand Colors 2018" descr="NEW Brand Colors 2018"/>
          <p:cNvPicPr>
            <a:picLocks noChangeAspect="1"/>
          </p:cNvPicPr>
          <p:nvPr/>
        </p:nvPicPr>
        <p:blipFill>
          <a:blip r:embed="rId2">
            <a:extLst/>
          </a:blip>
          <a:stretch>
            <a:fillRect/>
          </a:stretch>
        </p:blipFill>
        <p:spPr>
          <a:xfrm rot="5400000">
            <a:off x="9288988" y="2942644"/>
            <a:ext cx="6858001" cy="972713"/>
          </a:xfrm>
          <a:prstGeom prst="rect">
            <a:avLst/>
          </a:prstGeom>
          <a:ln w="12700">
            <a:miter lim="400000"/>
          </a:ln>
        </p:spPr>
      </p:pic>
      <p:sp>
        <p:nvSpPr>
          <p:cNvPr id="86" name="Title Text"/>
          <p:cNvSpPr txBox="1">
            <a:spLocks noGrp="1"/>
          </p:cNvSpPr>
          <p:nvPr>
            <p:ph type="title"/>
          </p:nvPr>
        </p:nvSpPr>
        <p:spPr>
          <a:xfrm>
            <a:off x="588262" y="457200"/>
            <a:ext cx="11018521" cy="553999"/>
          </a:xfrm>
          <a:prstGeom prst="rect">
            <a:avLst/>
          </a:prstGeom>
        </p:spPr>
        <p:txBody>
          <a:bodyPr>
            <a:normAutofit/>
          </a:bodyPr>
          <a:lstStyle/>
          <a:p>
            <a:r>
              <a:t>Title Text</a:t>
            </a:r>
          </a:p>
        </p:txBody>
      </p:sp>
      <p:sp>
        <p:nvSpPr>
          <p:cNvPr id="87" name="Body Level One…"/>
          <p:cNvSpPr txBox="1">
            <a:spLocks noGrp="1"/>
          </p:cNvSpPr>
          <p:nvPr>
            <p:ph type="body" sz="half" idx="1"/>
          </p:nvPr>
        </p:nvSpPr>
        <p:spPr>
          <a:xfrm>
            <a:off x="586389" y="1434370"/>
            <a:ext cx="11018521" cy="2308325"/>
          </a:xfrm>
          <a:prstGeom prst="rect">
            <a:avLst/>
          </a:prstGeom>
        </p:spPr>
        <p:txBody>
          <a:bodyPr>
            <a:normAutofit/>
          </a:bodyPr>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3819480"/>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8033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2252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332196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517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6236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8176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3539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964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7105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01407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37624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69598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527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105672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878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7382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1422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20494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04110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168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31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2407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431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93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1105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236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166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068862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2376924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72622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25449472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3"/>
            <a:ext cx="11658380" cy="738792"/>
          </a:xfrm>
          <a:noFill/>
        </p:spPr>
        <p:txBody>
          <a:bodyPr/>
          <a:lstStyle>
            <a:lvl1pPr>
              <a:defRPr sz="4801">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686440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588263" y="457200"/>
            <a:ext cx="11018520" cy="738792"/>
          </a:xfrm>
        </p:spPr>
        <p:txBody>
          <a:bodyPr/>
          <a:lstStyle>
            <a:lvl1pPr>
              <a:defRPr sz="4801">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534548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0661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4102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4607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51428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995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31300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443041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201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49234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1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0534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8480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1628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11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434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9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3324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6141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780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4465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1769532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158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9626443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16220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9" y="585788"/>
            <a:ext cx="11900423" cy="5980694"/>
          </a:xfrm>
          <a:prstGeom prst="rect">
            <a:avLst/>
          </a:prstGeom>
        </p:spPr>
      </p:pic>
    </p:spTree>
    <p:extLst>
      <p:ext uri="{BB962C8B-B14F-4D97-AF65-F5344CB8AC3E}">
        <p14:creationId xmlns:p14="http://schemas.microsoft.com/office/powerpoint/2010/main" val="6904881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7" y="0"/>
            <a:ext cx="11606785" cy="6858000"/>
          </a:xfrm>
          <a:prstGeom prst="rect">
            <a:avLst/>
          </a:prstGeom>
        </p:spPr>
      </p:pic>
    </p:spTree>
    <p:extLst>
      <p:ext uri="{BB962C8B-B14F-4D97-AF65-F5344CB8AC3E}">
        <p14:creationId xmlns:p14="http://schemas.microsoft.com/office/powerpoint/2010/main" val="3476660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4018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535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77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855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32507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735104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5755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5265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63215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96356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2"/>
                </a:solidFill>
                <a:latin typeface="+mn-lt"/>
              </a:defRPr>
            </a:lvl1pPr>
          </a:lstStyle>
          <a:p>
            <a:pPr lvl="0"/>
            <a:r>
              <a:rPr lang="en-US" dirty="0"/>
              <a:t>Description</a:t>
            </a:r>
          </a:p>
        </p:txBody>
      </p:sp>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092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126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7" y="-12699"/>
            <a:ext cx="11634317" cy="6913586"/>
          </a:xfrm>
          <a:prstGeom prst="rect">
            <a:avLst/>
          </a:prstGeom>
        </p:spPr>
      </p:pic>
    </p:spTree>
    <p:extLst>
      <p:ext uri="{BB962C8B-B14F-4D97-AF65-F5344CB8AC3E}">
        <p14:creationId xmlns:p14="http://schemas.microsoft.com/office/powerpoint/2010/main" val="700550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88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155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6544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28110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48768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336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0197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4">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54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22429030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22621636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4264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5909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742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9562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3132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976561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6272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Slide">
    <p:bg>
      <p:bgPr>
        <a:solidFill>
          <a:srgbClr val="20163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3041095"/>
            <a:ext cx="5943600" cy="492443"/>
          </a:xfrm>
        </p:spPr>
        <p:txBody>
          <a:bodyPr anchor="b" anchorCtr="0">
            <a:spAutoFit/>
          </a:bodyPr>
          <a:lstStyle>
            <a:lvl1pPr>
              <a:defRPr>
                <a:solidFill>
                  <a:schemeClr val="bg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spTree>
    <p:extLst>
      <p:ext uri="{BB962C8B-B14F-4D97-AF65-F5344CB8AC3E}">
        <p14:creationId xmlns:p14="http://schemas.microsoft.com/office/powerpoint/2010/main" val="39448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490016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7948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324957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75592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0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164653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255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4468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89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81271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1698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71409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668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55063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18263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47907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4764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6275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642163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05695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3297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14284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1270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158292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06383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78819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6570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82376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838601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972433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9806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241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image" Target="../media/image1.emf"/><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1.emf"/><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image" Target="../media/image1.emf"/><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theme" Target="../theme/theme6.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1" r:id="rId4"/>
    <p:sldLayoutId id="2147484754" r:id="rId5"/>
    <p:sldLayoutId id="2147484760" r:id="rId6"/>
    <p:sldLayoutId id="2147484765" r:id="rId7"/>
    <p:sldLayoutId id="2147484904" r:id="rId8"/>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242374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177269"/>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99994"/>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7" r:id="rId5"/>
    <p:sldLayoutId id="2147484828" r:id="rId6"/>
    <p:sldLayoutId id="2147484829" r:id="rId7"/>
    <p:sldLayoutId id="2147484830" r:id="rId8"/>
    <p:sldLayoutId id="2147484831" r:id="rId9"/>
    <p:sldLayoutId id="2147484832" r:id="rId10"/>
    <p:sldLayoutId id="2147484833" r:id="rId11"/>
    <p:sldLayoutId id="2147484834" r:id="rId12"/>
    <p:sldLayoutId id="2147484835" r:id="rId13"/>
    <p:sldLayoutId id="2147484836" r:id="rId14"/>
    <p:sldLayoutId id="2147484837" r:id="rId15"/>
    <p:sldLayoutId id="2147484838" r:id="rId16"/>
    <p:sldLayoutId id="2147484839" r:id="rId17"/>
    <p:sldLayoutId id="2147484840" r:id="rId18"/>
    <p:sldLayoutId id="2147484841" r:id="rId19"/>
    <p:sldLayoutId id="2147484842" r:id="rId20"/>
    <p:sldLayoutId id="2147484843" r:id="rId21"/>
    <p:sldLayoutId id="2147484844" r:id="rId22"/>
    <p:sldLayoutId id="2147484845"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361852"/>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858" r:id="rId12"/>
    <p:sldLayoutId id="2147484859" r:id="rId13"/>
    <p:sldLayoutId id="2147484860" r:id="rId14"/>
    <p:sldLayoutId id="2147484861" r:id="rId15"/>
    <p:sldLayoutId id="2147484862" r:id="rId16"/>
    <p:sldLayoutId id="2147484863" r:id="rId17"/>
    <p:sldLayoutId id="2147484864" r:id="rId18"/>
    <p:sldLayoutId id="2147484865" r:id="rId19"/>
    <p:sldLayoutId id="2147484866" r:id="rId20"/>
    <p:sldLayoutId id="2147484867" r:id="rId21"/>
    <p:sldLayoutId id="2147484868" r:id="rId22"/>
    <p:sldLayoutId id="2147484869" r:id="rId23"/>
    <p:sldLayoutId id="2147484870" r:id="rId24"/>
    <p:sldLayoutId id="2147484871" r:id="rId25"/>
    <p:sldLayoutId id="214748487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2701080"/>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 id="2147484892" r:id="rId19"/>
    <p:sldLayoutId id="2147484893" r:id="rId20"/>
    <p:sldLayoutId id="2147484894" r:id="rId21"/>
    <p:sldLayoutId id="2147484895" r:id="rId22"/>
    <p:sldLayoutId id="2147484896" r:id="rId23"/>
    <p:sldLayoutId id="2147484897" r:id="rId24"/>
    <p:sldLayoutId id="2147484898" r:id="rId25"/>
    <p:sldLayoutId id="2147484899" r:id="rId26"/>
    <p:sldLayoutId id="2147484900" r:id="rId27"/>
    <p:sldLayoutId id="2147484901" r:id="rId28"/>
    <p:sldLayoutId id="2147484902" r:id="rId29"/>
    <p:sldLayoutId id="2147484903"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7.xml"/><Relationship Id="rId1" Type="http://schemas.openxmlformats.org/officeDocument/2006/relationships/tags" Target="../tags/tag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7.xml"/><Relationship Id="rId1" Type="http://schemas.openxmlformats.org/officeDocument/2006/relationships/tags" Target="../tags/tag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7.xml"/><Relationship Id="rId1" Type="http://schemas.openxmlformats.org/officeDocument/2006/relationships/tags" Target="../tags/tag3.xml"/><Relationship Id="rId5" Type="http://schemas.openxmlformats.org/officeDocument/2006/relationships/image" Target="../media/image39.pn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8.xml"/><Relationship Id="rId1" Type="http://schemas.openxmlformats.org/officeDocument/2006/relationships/tags" Target="../tags/tag4.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7.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7.xml"/><Relationship Id="rId6" Type="http://schemas.openxmlformats.org/officeDocument/2006/relationships/image" Target="../media/image48.svg"/><Relationship Id="rId11" Type="http://schemas.openxmlformats.org/officeDocument/2006/relationships/image" Target="../media/image25.png"/><Relationship Id="rId5" Type="http://schemas.openxmlformats.org/officeDocument/2006/relationships/image" Target="../media/image47.png"/><Relationship Id="rId10" Type="http://schemas.openxmlformats.org/officeDocument/2006/relationships/image" Target="../media/image24.png"/><Relationship Id="rId4" Type="http://schemas.openxmlformats.org/officeDocument/2006/relationships/image" Target="../media/image46.svg"/><Relationship Id="rId9"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1.xml"/><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51.png"/><Relationship Id="rId4" Type="http://schemas.openxmlformats.org/officeDocument/2006/relationships/image" Target="../media/image97.pn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mthomas46/SQL"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aka.ms/sqlworksh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761741" y="3146473"/>
            <a:ext cx="5536751" cy="2031325"/>
          </a:xfrm>
        </p:spPr>
        <p:txBody>
          <a:bodyPr/>
          <a:lstStyle/>
          <a:p>
            <a:r>
              <a:rPr lang="en-US" sz="4400" dirty="0">
                <a:latin typeface="Arial Unicode MS"/>
                <a:ea typeface="Arial Unicode MS"/>
                <a:cs typeface="Arial Unicode MS"/>
              </a:rPr>
              <a:t>Leveraging Prebuilt AI Models in SQL Server 2019</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971359" y="5979613"/>
            <a:ext cx="5327133" cy="615553"/>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rPr>
              <a:t>Anna Thomas, Data &amp; Applied Scientist</a:t>
            </a:r>
          </a:p>
          <a:p>
            <a:r>
              <a:rPr lang="en-US" sz="2000" i="1" dirty="0">
                <a:solidFill>
                  <a:schemeClr val="accent4">
                    <a:lumMod val="60000"/>
                    <a:lumOff val="40000"/>
                  </a:schemeClr>
                </a:solidFill>
              </a:rPr>
              <a:t>SQL Server, Microsoft</a:t>
            </a:r>
          </a:p>
        </p:txBody>
      </p:sp>
      <p:pic>
        <p:nvPicPr>
          <p:cNvPr id="1026" name="Picture 2" descr="SQLBits Logo">
            <a:extLst>
              <a:ext uri="{FF2B5EF4-FFF2-40B4-BE49-F238E27FC236}">
                <a16:creationId xmlns:a16="http://schemas.microsoft.com/office/drawing/2014/main" id="{F39129AF-A1F0-0C41-966C-86632AF87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708" y="1234547"/>
            <a:ext cx="3279835" cy="14446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og that is lying down and looking at the camera&#10;&#10;Description automatically generated">
            <a:extLst>
              <a:ext uri="{FF2B5EF4-FFF2-40B4-BE49-F238E27FC236}">
                <a16:creationId xmlns:a16="http://schemas.microsoft.com/office/drawing/2014/main" id="{B776E006-0326-4636-83F8-7E9053D6A2C2}"/>
              </a:ext>
            </a:extLst>
          </p:cNvPr>
          <p:cNvPicPr>
            <a:picLocks noChangeAspect="1"/>
          </p:cNvPicPr>
          <p:nvPr/>
        </p:nvPicPr>
        <p:blipFill>
          <a:blip r:embed="rId4"/>
          <a:stretch>
            <a:fillRect/>
          </a:stretch>
        </p:blipFill>
        <p:spPr>
          <a:xfrm>
            <a:off x="6503251" y="3019244"/>
            <a:ext cx="5263179" cy="3355675"/>
          </a:xfrm>
          <a:prstGeom prst="rect">
            <a:avLst/>
          </a:prstGeom>
        </p:spPr>
      </p:pic>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4608577" cy="1066800"/>
          </a:xfrm>
        </p:spPr>
        <p:txBody>
          <a:bodyPr/>
          <a:lstStyle/>
          <a:p>
            <a:r>
              <a:rPr lang="en-US" dirty="0"/>
              <a:t>Enhancing the platform of choice</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01" y="1831737"/>
            <a:ext cx="4017462" cy="4610621"/>
          </a:xfrm>
        </p:spPr>
        <p:txBody>
          <a:bodyPr/>
          <a:lstStyle/>
          <a:p>
            <a:pPr>
              <a:lnSpc>
                <a:spcPct val="150000"/>
              </a:lnSpc>
              <a:spcBef>
                <a:spcPts val="1000"/>
              </a:spcBef>
            </a:pPr>
            <a:r>
              <a:rPr lang="en-US" sz="2000" dirty="0"/>
              <a:t>Closing features gaps for SQL Server on Linux</a:t>
            </a:r>
          </a:p>
          <a:p>
            <a:pPr>
              <a:lnSpc>
                <a:spcPct val="150000"/>
              </a:lnSpc>
              <a:spcBef>
                <a:spcPts val="1000"/>
              </a:spcBef>
            </a:pPr>
            <a:r>
              <a:rPr lang="en-US" sz="2000" dirty="0"/>
              <a:t>Open LDAP Provider support</a:t>
            </a:r>
          </a:p>
          <a:p>
            <a:pPr>
              <a:lnSpc>
                <a:spcPct val="150000"/>
              </a:lnSpc>
              <a:spcBef>
                <a:spcPts val="1000"/>
              </a:spcBef>
            </a:pPr>
            <a:r>
              <a:rPr lang="en-US" sz="2000" dirty="0"/>
              <a:t>The Microsoft Container Registry</a:t>
            </a:r>
          </a:p>
          <a:p>
            <a:pPr>
              <a:lnSpc>
                <a:spcPct val="150000"/>
              </a:lnSpc>
              <a:spcBef>
                <a:spcPts val="1000"/>
              </a:spcBef>
            </a:pPr>
            <a:r>
              <a:rPr lang="en-US" sz="2000" dirty="0"/>
              <a:t>SQL Server RedHat Container Images</a:t>
            </a:r>
          </a:p>
          <a:p>
            <a:pPr>
              <a:lnSpc>
                <a:spcPct val="150000"/>
              </a:lnSpc>
              <a:spcBef>
                <a:spcPts val="1000"/>
              </a:spcBef>
            </a:pPr>
            <a:r>
              <a:rPr lang="en-US" sz="2000" dirty="0"/>
              <a:t>Always On Availability Groups on 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a:p>
          </p:txBody>
        </p:sp>
      </p:grp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875066"/>
            <a:ext cx="4659366" cy="2031325"/>
          </a:xfrm>
          <a:prstGeom prst="rect">
            <a:avLst/>
          </a:prstGeom>
          <a:noFill/>
        </p:spPr>
        <p:txBody>
          <a:bodyPr wrap="square" lIns="91440" tIns="45720" rIns="91440" bIns="45720" rtlCol="0">
            <a:spAutoFit/>
          </a:bodyPr>
          <a:lstStyle/>
          <a:p>
            <a:pPr marL="285750" indent="-285750" fontAlgn="base">
              <a:spcAft>
                <a:spcPts val="1200"/>
              </a:spcAft>
              <a:buFont typeface="Arial" panose="020B0604020202020204" pitchFamily="34" charset="0"/>
              <a:buChar char="•"/>
            </a:pPr>
            <a:r>
              <a:rPr lang="en-US" sz="2400" dirty="0"/>
              <a:t>Open source, cross-platform</a:t>
            </a:r>
          </a:p>
          <a:p>
            <a:pPr marL="285750" indent="-285750" fontAlgn="base">
              <a:spcAft>
                <a:spcPts val="1200"/>
              </a:spcAft>
              <a:buFont typeface="Arial" panose="020B0604020202020204" pitchFamily="34" charset="0"/>
              <a:buChar char="•"/>
            </a:pPr>
            <a:r>
              <a:rPr lang="en-US" sz="2400" dirty="0"/>
              <a:t>Graphical management tool</a:t>
            </a:r>
          </a:p>
          <a:p>
            <a:pPr marL="285750" indent="-285750" fontAlgn="base">
              <a:spcAft>
                <a:spcPts val="1200"/>
              </a:spcAft>
              <a:buFont typeface="Arial" panose="020B0604020202020204" pitchFamily="34" charset="0"/>
              <a:buChar char="•"/>
            </a:pPr>
            <a:r>
              <a:rPr lang="en-US" sz="2400" dirty="0"/>
              <a:t>Code editor</a:t>
            </a:r>
          </a:p>
          <a:p>
            <a:pPr marL="285750" indent="-285750" fontAlgn="base">
              <a:spcAft>
                <a:spcPts val="1200"/>
              </a:spcAft>
              <a:buFont typeface="Arial" panose="020B0604020202020204" pitchFamily="34" charset="0"/>
              <a:buChar char="•"/>
            </a:pPr>
            <a:r>
              <a:rPr lang="en-US" sz="2400" dirty="0"/>
              <a:t>Notebook interface</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Tree>
    <p:extLst>
      <p:ext uri="{BB962C8B-B14F-4D97-AF65-F5344CB8AC3E}">
        <p14:creationId xmlns:p14="http://schemas.microsoft.com/office/powerpoint/2010/main" val="372114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Azure Data Studio</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0882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Prebuilt AI</a:t>
            </a:r>
            <a:endParaRPr lang="en-US" sz="4800" dirty="0">
              <a:solidFill>
                <a:schemeClr val="accent4"/>
              </a:solidFill>
              <a:latin typeface="Arial Unicode MS"/>
              <a:ea typeface="Arial Unicode MS"/>
              <a:cs typeface="Arial Unicode MS"/>
            </a:endParaRPr>
          </a:p>
        </p:txBody>
      </p:sp>
    </p:spTree>
    <p:extLst>
      <p:ext uri="{BB962C8B-B14F-4D97-AF65-F5344CB8AC3E}">
        <p14:creationId xmlns:p14="http://schemas.microsoft.com/office/powerpoint/2010/main" val="236485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AI?</a:t>
            </a:r>
          </a:p>
        </p:txBody>
      </p:sp>
      <p:sp useBgFill="1">
        <p:nvSpPr>
          <p:cNvPr id="8" name="TextBox 7">
            <a:extLst>
              <a:ext uri="{FF2B5EF4-FFF2-40B4-BE49-F238E27FC236}">
                <a16:creationId xmlns:a16="http://schemas.microsoft.com/office/drawing/2014/main" id="{DEE25836-62E3-43AC-BF62-CC660E15AC4B}"/>
              </a:ext>
            </a:extLst>
          </p:cNvPr>
          <p:cNvSpPr txBox="1"/>
          <p:nvPr/>
        </p:nvSpPr>
        <p:spPr>
          <a:xfrm>
            <a:off x="588263" y="1350853"/>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The capability of a machine to imitate human behavior</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1" name="Picture 10" descr="A person posing for the camera&#10;&#10;Description automatically generated">
            <a:extLst>
              <a:ext uri="{FF2B5EF4-FFF2-40B4-BE49-F238E27FC236}">
                <a16:creationId xmlns:a16="http://schemas.microsoft.com/office/drawing/2014/main" id="{5BB6C336-1C15-4505-BDD6-986FFD490364}"/>
              </a:ext>
            </a:extLst>
          </p:cNvPr>
          <p:cNvPicPr>
            <a:picLocks noChangeAspect="1"/>
          </p:cNvPicPr>
          <p:nvPr/>
        </p:nvPicPr>
        <p:blipFill>
          <a:blip r:embed="rId3"/>
          <a:stretch>
            <a:fillRect/>
          </a:stretch>
        </p:blipFill>
        <p:spPr>
          <a:xfrm>
            <a:off x="3973543" y="1350853"/>
            <a:ext cx="4762500" cy="4324350"/>
          </a:xfrm>
          <a:prstGeom prst="rect">
            <a:avLst/>
          </a:prstGeom>
        </p:spPr>
      </p:pic>
      <p:sp>
        <p:nvSpPr>
          <p:cNvPr id="2" name="Rectangle 1">
            <a:extLst>
              <a:ext uri="{FF2B5EF4-FFF2-40B4-BE49-F238E27FC236}">
                <a16:creationId xmlns:a16="http://schemas.microsoft.com/office/drawing/2014/main" id="{C35F4EEB-36F6-42FD-96D1-86F28193BEA3}"/>
              </a:ext>
            </a:extLst>
          </p:cNvPr>
          <p:cNvSpPr/>
          <p:nvPr/>
        </p:nvSpPr>
        <p:spPr>
          <a:xfrm>
            <a:off x="-1" y="6222441"/>
            <a:ext cx="10489721" cy="363946"/>
          </a:xfrm>
          <a:prstGeom prst="rect">
            <a:avLst/>
          </a:prstGeom>
        </p:spPr>
        <p:txBody>
          <a:bodyPr wrap="square">
            <a:spAutoFit/>
          </a:bodyPr>
          <a:lstStyle/>
          <a:p>
            <a:r>
              <a:rPr lang="en-US" dirty="0"/>
              <a:t>https://www.analyticsindiamag.com/wp-content/uploads/2017/06/1o40ej.jpg</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What is </a:t>
            </a:r>
            <a:r>
              <a:rPr lang="en-US" i="1" dirty="0"/>
              <a:t>Prebuilt</a:t>
            </a:r>
            <a:r>
              <a:rPr lang="en-US" dirty="0"/>
              <a:t> AI?</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50853"/>
            <a:ext cx="10556659" cy="861774"/>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Leveraging existing models to add intelligence to your applications, </a:t>
            </a:r>
            <a:r>
              <a:rPr lang="en-US" sz="2800" i="1" dirty="0">
                <a:gradFill>
                  <a:gsLst>
                    <a:gs pos="2917">
                      <a:srgbClr val="1A1A1A"/>
                    </a:gs>
                    <a:gs pos="30000">
                      <a:srgbClr val="1A1A1A"/>
                    </a:gs>
                  </a:gsLst>
                  <a:lin ang="5400000" scaled="0"/>
                </a:gradFill>
                <a:latin typeface="Segoe UI"/>
              </a:rPr>
              <a:t>without </a:t>
            </a:r>
            <a:r>
              <a:rPr lang="en-US" sz="2800" dirty="0">
                <a:gradFill>
                  <a:gsLst>
                    <a:gs pos="2917">
                      <a:srgbClr val="1A1A1A"/>
                    </a:gs>
                    <a:gs pos="30000">
                      <a:srgbClr val="1A1A1A"/>
                    </a:gs>
                  </a:gsLst>
                  <a:lin ang="5400000" scaled="0"/>
                </a:gradFill>
                <a:latin typeface="Segoe UI"/>
              </a:rPr>
              <a:t>having to build the models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8706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Cognitive Services</a:t>
            </a:r>
          </a:p>
        </p:txBody>
      </p:sp>
      <p:pic>
        <p:nvPicPr>
          <p:cNvPr id="6" name="Picture 5">
            <a:extLst>
              <a:ext uri="{FF2B5EF4-FFF2-40B4-BE49-F238E27FC236}">
                <a16:creationId xmlns:a16="http://schemas.microsoft.com/office/drawing/2014/main" id="{F985FDEA-A98B-4F90-AF88-6D66EDDEBBC7}"/>
              </a:ext>
            </a:extLst>
          </p:cNvPr>
          <p:cNvPicPr>
            <a:picLocks noChangeAspect="1"/>
          </p:cNvPicPr>
          <p:nvPr/>
        </p:nvPicPr>
        <p:blipFill>
          <a:blip r:embed="rId3"/>
          <a:stretch>
            <a:fillRect/>
          </a:stretch>
        </p:blipFill>
        <p:spPr>
          <a:xfrm>
            <a:off x="10688128" y="149525"/>
            <a:ext cx="1242922" cy="1093771"/>
          </a:xfrm>
          <a:prstGeom prst="rect">
            <a:avLst/>
          </a:prstGeom>
        </p:spPr>
      </p:pic>
      <p:sp>
        <p:nvSpPr>
          <p:cNvPr id="7" name="Rectangle 6">
            <a:extLst>
              <a:ext uri="{FF2B5EF4-FFF2-40B4-BE49-F238E27FC236}">
                <a16:creationId xmlns:a16="http://schemas.microsoft.com/office/drawing/2014/main" id="{8FA594E5-A0A7-4872-B4B8-CDA685AFFF0C}"/>
              </a:ext>
            </a:extLst>
          </p:cNvPr>
          <p:cNvSpPr/>
          <p:nvPr/>
        </p:nvSpPr>
        <p:spPr>
          <a:xfrm>
            <a:off x="0" y="6494054"/>
            <a:ext cx="8839200" cy="363946"/>
          </a:xfrm>
          <a:prstGeom prst="rect">
            <a:avLst/>
          </a:prstGeom>
        </p:spPr>
        <p:txBody>
          <a:bodyPr wrap="square">
            <a:spAutoFit/>
          </a:bodyPr>
          <a:lstStyle/>
          <a:p>
            <a:r>
              <a:rPr lang="en-US" dirty="0"/>
              <a:t>https://media.tenor.com/images/2322d33b51af745c13e7e397bc9b14c0/tenor.gif</a:t>
            </a:r>
          </a:p>
        </p:txBody>
      </p:sp>
    </p:spTree>
    <p:extLst>
      <p:ext uri="{BB962C8B-B14F-4D97-AF65-F5344CB8AC3E}">
        <p14:creationId xmlns:p14="http://schemas.microsoft.com/office/powerpoint/2010/main" val="17986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a:ln>
                  <a:noFill/>
                </a:ln>
                <a:gradFill>
                  <a:gsLst>
                    <a:gs pos="12727">
                      <a:srgbClr val="FFFFFF"/>
                    </a:gs>
                    <a:gs pos="52000">
                      <a:srgbClr val="FFFFFF"/>
                    </a:gs>
                  </a:gsLst>
                  <a:lin ang="10800000" scaled="0"/>
                </a:gradFill>
                <a:effectLst/>
                <a:uLnTx/>
                <a:uFillTx/>
                <a:latin typeface="Segoe UI Light"/>
                <a:ea typeface="+mn-ea"/>
                <a:cs typeface="+mn-cs"/>
              </a:rPr>
              <a:t>Azure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781580" y="3852422"/>
            <a:ext cx="2815845" cy="211711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Analyze text to extract</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user feeling and intent.</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Extract knowledge from existing sources and use it to seed chat bots.</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Translate between 60+ languages and growing.</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180" y="2818463"/>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7504051" y="3852422"/>
            <a:ext cx="2070945"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5655" y="2818463"/>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588243" y="3852422"/>
            <a:ext cx="2255766" cy="1661760"/>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 to and hear your users, compensating for environmental noise.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 with </a:t>
            </a:r>
            <a:r>
              <a:rPr kumimoji="0" lang="en-US" sz="13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for max results.</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3151182" y="2818463"/>
            <a:ext cx="1138460" cy="1142838"/>
          </a:xfrm>
          <a:prstGeom prst="ellipse">
            <a:avLst/>
          </a:prstGeom>
        </p:spPr>
      </p:pic>
      <p:sp>
        <p:nvSpPr>
          <p:cNvPr id="14" name="TextBox 13">
            <a:extLst>
              <a:ext uri="{FF2B5EF4-FFF2-40B4-BE49-F238E27FC236}">
                <a16:creationId xmlns:a16="http://schemas.microsoft.com/office/drawing/2014/main" id="{CF53535E-B5FC-4B57-93AF-3F4C448298EE}"/>
              </a:ext>
            </a:extLst>
          </p:cNvPr>
          <p:cNvSpPr txBox="1"/>
          <p:nvPr/>
        </p:nvSpPr>
        <p:spPr>
          <a:xfrm>
            <a:off x="218735" y="3852422"/>
            <a:ext cx="2255766"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From objects to faces and feelings, enable your apps to analyze</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still images and video.</a:t>
            </a:r>
          </a:p>
        </p:txBody>
      </p:sp>
      <p:pic>
        <p:nvPicPr>
          <p:cNvPr id="16" name="Picture 15">
            <a:extLst>
              <a:ext uri="{FF2B5EF4-FFF2-40B4-BE49-F238E27FC236}">
                <a16:creationId xmlns:a16="http://schemas.microsoft.com/office/drawing/2014/main" id="{6DB523AA-37D5-474E-A1DD-8E5B441DB7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67" y="2818463"/>
            <a:ext cx="1138644" cy="1142838"/>
          </a:xfrm>
          <a:prstGeom prst="ellipse">
            <a:avLst/>
          </a:prstGeom>
        </p:spPr>
      </p:pic>
      <p:sp>
        <p:nvSpPr>
          <p:cNvPr id="15" name="Oval 14">
            <a:extLst>
              <a:ext uri="{FF2B5EF4-FFF2-40B4-BE49-F238E27FC236}">
                <a16:creationId xmlns:a16="http://schemas.microsoft.com/office/drawing/2014/main" id="{FF8550D4-4498-4CE8-B1FE-DBB2CA97275E}"/>
              </a:ext>
            </a:extLst>
          </p:cNvPr>
          <p:cNvSpPr/>
          <p:nvPr/>
        </p:nvSpPr>
        <p:spPr bwMode="auto">
          <a:xfrm>
            <a:off x="10293563" y="2818463"/>
            <a:ext cx="1138460" cy="1142838"/>
          </a:xfrm>
          <a:prstGeom prst="ellipse">
            <a:avLst/>
          </a:prstGeom>
          <a:solidFill>
            <a:schemeClr val="bg1"/>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a:extLst>
              <a:ext uri="{FF2B5EF4-FFF2-40B4-BE49-F238E27FC236}">
                <a16:creationId xmlns:a16="http://schemas.microsoft.com/office/drawing/2014/main" id="{A45CC529-B7FA-4F2B-9407-2A4800B1AF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7165" y="3057154"/>
            <a:ext cx="660256" cy="665456"/>
          </a:xfrm>
          <a:prstGeom prst="rect">
            <a:avLst/>
          </a:prstGeom>
        </p:spPr>
      </p:pic>
      <p:sp>
        <p:nvSpPr>
          <p:cNvPr id="20" name="TextBox 19">
            <a:extLst>
              <a:ext uri="{FF2B5EF4-FFF2-40B4-BE49-F238E27FC236}">
                <a16:creationId xmlns:a16="http://schemas.microsoft.com/office/drawing/2014/main" id="{114588C2-F5ED-4DE2-824F-6C50B460412F}"/>
              </a:ext>
            </a:extLst>
          </p:cNvPr>
          <p:cNvSpPr txBox="1"/>
          <p:nvPr/>
        </p:nvSpPr>
        <p:spPr>
          <a:xfrm>
            <a:off x="9744229" y="3852421"/>
            <a:ext cx="2237127" cy="1586329"/>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Preview the newest capabilities from analyzing time series to personalization over reinforcement learning.</a:t>
            </a:r>
          </a:p>
        </p:txBody>
      </p:sp>
    </p:spTree>
    <p:extLst>
      <p:ext uri="{BB962C8B-B14F-4D97-AF65-F5344CB8AC3E}">
        <p14:creationId xmlns:p14="http://schemas.microsoft.com/office/powerpoint/2010/main" val="731115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107996"/>
          </a:xfrm>
        </p:spPr>
        <p:txBody>
          <a:bodyPr/>
          <a:lstStyle/>
          <a:p>
            <a:r>
              <a:rPr lang="en-US" sz="2400" spc="0" dirty="0">
                <a:ln>
                  <a:noFill/>
                </a:ln>
                <a:solidFill>
                  <a:srgbClr val="0070C0"/>
                </a:solidFill>
                <a:latin typeface="Segoe UI Light" panose="020B0502040204020203" pitchFamily="34" charset="0"/>
                <a:cs typeface="Segoe UI Light" panose="020B0502040204020203" pitchFamily="34" charset="0"/>
              </a:rPr>
              <a:t>Cognitive Services capabilities</a:t>
            </a:r>
            <a:br>
              <a:rPr lang="en-US" sz="2400" b="0" spc="0" dirty="0">
                <a:ln>
                  <a:noFill/>
                </a:ln>
                <a:solidFill>
                  <a:srgbClr val="0070C0"/>
                </a:solidFill>
                <a:latin typeface="Segoe UI Light" panose="020B0502040204020203" pitchFamily="34" charset="0"/>
                <a:cs typeface="Segoe UI Light" panose="020B0502040204020203" pitchFamily="34" charset="0"/>
              </a:rPr>
            </a:br>
            <a:r>
              <a:rPr lang="en-US" sz="2400" b="0" spc="0" dirty="0">
                <a:ln>
                  <a:noFill/>
                </a:ln>
                <a:solidFill>
                  <a:srgbClr val="0070C0"/>
                </a:solidFill>
                <a:latin typeface="Segoe UI Light" panose="020B0502040204020203" pitchFamily="34" charset="0"/>
                <a:cs typeface="Segoe UI Light" panose="020B0502040204020203" pitchFamily="34" charset="0"/>
              </a:rPr>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63765" y="1513574"/>
            <a:ext cx="2319675" cy="4731968"/>
            <a:chOff x="263765" y="1681532"/>
            <a:chExt cx="2319675"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263765" y="1681532"/>
              <a:ext cx="2123547" cy="4731968"/>
              <a:chOff x="263765" y="1681532"/>
              <a:chExt cx="2123547" cy="4731968"/>
            </a:xfrm>
          </p:grpSpPr>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513574"/>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513574"/>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513574"/>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513570"/>
            <a:ext cx="2339947" cy="4731972"/>
            <a:chOff x="7287988" y="1681528"/>
            <a:chExt cx="2339947" cy="4731972"/>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28"/>
              <a:ext cx="2143819" cy="4731972"/>
              <a:chOff x="7287988" y="1681528"/>
              <a:chExt cx="2143819" cy="4731972"/>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522" y="1681528"/>
                <a:ext cx="768876" cy="767562"/>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
        <p:nvSpPr>
          <p:cNvPr id="12" name="TextBox 11">
            <a:extLst>
              <a:ext uri="{FF2B5EF4-FFF2-40B4-BE49-F238E27FC236}">
                <a16:creationId xmlns:a16="http://schemas.microsoft.com/office/drawing/2014/main" id="{BF8475E1-39C0-492D-85EE-622409FBACD6}"/>
              </a:ext>
            </a:extLst>
          </p:cNvPr>
          <p:cNvSpPr txBox="1"/>
          <p:nvPr/>
        </p:nvSpPr>
        <p:spPr>
          <a:xfrm>
            <a:off x="8410795" y="6566974"/>
            <a:ext cx="372659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Also available with container support</a:t>
            </a:r>
          </a:p>
        </p:txBody>
      </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08333E-7 2.22222E-6 L 0.04675 2.22222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Intelligent Kiosk</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1705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Introduction</a:t>
            </a:r>
            <a:endParaRPr lang="en-US" sz="4800" dirty="0">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830591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Cognitive Services</a:t>
            </a:r>
          </a:p>
        </p:txBody>
      </p:sp>
      <p:pic>
        <p:nvPicPr>
          <p:cNvPr id="3" name="Picture 2" descr="A person sitting at a table&#10;&#10;Description automatically generated">
            <a:extLst>
              <a:ext uri="{FF2B5EF4-FFF2-40B4-BE49-F238E27FC236}">
                <a16:creationId xmlns:a16="http://schemas.microsoft.com/office/drawing/2014/main" id="{5AE7D58C-9313-44F0-A38C-790FAA0DE285}"/>
              </a:ext>
            </a:extLst>
          </p:cNvPr>
          <p:cNvPicPr>
            <a:picLocks noChangeAspect="1"/>
          </p:cNvPicPr>
          <p:nvPr/>
        </p:nvPicPr>
        <p:blipFill>
          <a:blip r:embed="rId3"/>
          <a:stretch>
            <a:fillRect/>
          </a:stretch>
        </p:blipFill>
        <p:spPr>
          <a:xfrm>
            <a:off x="6906523" y="3754219"/>
            <a:ext cx="4762500" cy="2457450"/>
          </a:xfrm>
          <a:prstGeom prst="rect">
            <a:avLst/>
          </a:prstGeom>
        </p:spPr>
      </p:pic>
      <p:sp>
        <p:nvSpPr>
          <p:cNvPr id="5" name="Rectangle 4">
            <a:extLst>
              <a:ext uri="{FF2B5EF4-FFF2-40B4-BE49-F238E27FC236}">
                <a16:creationId xmlns:a16="http://schemas.microsoft.com/office/drawing/2014/main" id="{7C278CB0-5328-4E13-81D2-AA36915C87BB}"/>
              </a:ext>
            </a:extLst>
          </p:cNvPr>
          <p:cNvSpPr/>
          <p:nvPr/>
        </p:nvSpPr>
        <p:spPr>
          <a:xfrm>
            <a:off x="0" y="6444582"/>
            <a:ext cx="12191999" cy="646331"/>
          </a:xfrm>
          <a:prstGeom prst="rect">
            <a:avLst/>
          </a:prstGeom>
        </p:spPr>
        <p:txBody>
          <a:bodyPr wrap="square">
            <a:spAutoFit/>
          </a:bodyPr>
          <a:lstStyle/>
          <a:p>
            <a:r>
              <a:rPr lang="en-US" sz="1200" dirty="0"/>
              <a:t>https://www.bing.com/images/search?view=detailV2&amp;ccid=Rj03o6HB&amp;id=6F0628643401715660CA923AFBF66CBB87E710B3&amp;thid=OIP.Rj03o6HBVF3L7ioCd7VhTQHaD0&amp;mediaurl=https%3a%2f%2fmedia.giphy.com%2fmedia%2fwe3xXKFa8Afi8%2fgiphy.gif&amp;exph=258&amp;expw=500&amp;q=get+to+the+point+meme+gatsby&amp;simid=607996891923942532&amp;selectedIndex=38&amp;ajaxhist=0</a:t>
            </a:r>
          </a:p>
        </p:txBody>
      </p:sp>
    </p:spTree>
    <p:extLst>
      <p:ext uri="{BB962C8B-B14F-4D97-AF65-F5344CB8AC3E}">
        <p14:creationId xmlns:p14="http://schemas.microsoft.com/office/powerpoint/2010/main" val="415849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SQL Server + Cognitive Services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1292662"/>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intelligence to your data WITHOUT Data Scientists</a:t>
            </a:r>
          </a:p>
        </p:txBody>
      </p:sp>
      <p:pic>
        <p:nvPicPr>
          <p:cNvPr id="4" name="Picture 3" descr="A dog looking at the camera&#10;&#10;Description automatically generated">
            <a:extLst>
              <a:ext uri="{FF2B5EF4-FFF2-40B4-BE49-F238E27FC236}">
                <a16:creationId xmlns:a16="http://schemas.microsoft.com/office/drawing/2014/main" id="{B39F8D98-4C19-4E7C-A3FA-0D09931481AA}"/>
              </a:ext>
            </a:extLst>
          </p:cNvPr>
          <p:cNvPicPr>
            <a:picLocks noChangeAspect="1"/>
          </p:cNvPicPr>
          <p:nvPr/>
        </p:nvPicPr>
        <p:blipFill>
          <a:blip r:embed="rId3"/>
          <a:stretch>
            <a:fillRect/>
          </a:stretch>
        </p:blipFill>
        <p:spPr>
          <a:xfrm>
            <a:off x="9201509" y="3633158"/>
            <a:ext cx="2530415" cy="2530415"/>
          </a:xfrm>
          <a:prstGeom prst="rect">
            <a:avLst/>
          </a:prstGeom>
        </p:spPr>
      </p:pic>
      <p:sp>
        <p:nvSpPr>
          <p:cNvPr id="5" name="Rectangle 4">
            <a:extLst>
              <a:ext uri="{FF2B5EF4-FFF2-40B4-BE49-F238E27FC236}">
                <a16:creationId xmlns:a16="http://schemas.microsoft.com/office/drawing/2014/main" id="{EC8C8D5C-5245-40F9-820A-1574360F07DE}"/>
              </a:ext>
            </a:extLst>
          </p:cNvPr>
          <p:cNvSpPr/>
          <p:nvPr/>
        </p:nvSpPr>
        <p:spPr>
          <a:xfrm>
            <a:off x="0" y="6335284"/>
            <a:ext cx="3245184" cy="363946"/>
          </a:xfrm>
          <a:prstGeom prst="rect">
            <a:avLst/>
          </a:prstGeom>
        </p:spPr>
        <p:txBody>
          <a:bodyPr wrap="none">
            <a:spAutoFit/>
          </a:bodyPr>
          <a:lstStyle/>
          <a:p>
            <a:r>
              <a:rPr lang="en-US" dirty="0"/>
              <a:t>https://i.imgflip.com/6996y.jpg</a:t>
            </a:r>
          </a:p>
        </p:txBody>
      </p:sp>
    </p:spTree>
    <p:extLst>
      <p:ext uri="{BB962C8B-B14F-4D97-AF65-F5344CB8AC3E}">
        <p14:creationId xmlns:p14="http://schemas.microsoft.com/office/powerpoint/2010/main" val="315636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203" r="791"/>
          <a:stretch/>
        </p:blipFill>
        <p:spPr bwMode="auto">
          <a:xfrm flipH="1">
            <a:off x="5638806" y="2723"/>
            <a:ext cx="6565299" cy="6873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9209"/>
            <a:ext cx="5067228" cy="469596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detection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faces and their attributes within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verification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Check if two faces belong to the same person</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Similar face searching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Find similar faces within a set of images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grouping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Organize many faces into groups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identification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Search which person a face belongs to</a:t>
            </a: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3" y="289557"/>
            <a:ext cx="5177682" cy="899652"/>
          </a:xfrm>
          <a:noFill/>
        </p:spPr>
        <p:txBody>
          <a:bodyPr vert="horz" wrap="square" lIns="146302" tIns="91438" rIns="146302" bIns="91438" rtlCol="0" anchor="t">
            <a:noAutofit/>
          </a:bodyPr>
          <a:lstStyle/>
          <a:p>
            <a:r>
              <a:rPr lang="en-US" sz="4400" dirty="0">
                <a:solidFill>
                  <a:schemeClr val="tx1"/>
                </a:solidFill>
                <a:latin typeface="Segoe UI Semibold" panose="020B0702040204020203" pitchFamily="34" charset="0"/>
              </a:rPr>
              <a:t>Face Recognition</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CF78128-7E12-4C5F-89BF-D4A6845416A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24958" y="282302"/>
            <a:ext cx="871685" cy="871685"/>
          </a:xfrm>
          <a:prstGeom prst="rect">
            <a:avLst/>
          </a:prstGeom>
        </p:spPr>
      </p:pic>
    </p:spTree>
    <p:custDataLst>
      <p:tags r:id="rId1"/>
    </p:custDataLst>
    <p:extLst>
      <p:ext uri="{BB962C8B-B14F-4D97-AF65-F5344CB8AC3E}">
        <p14:creationId xmlns:p14="http://schemas.microsoft.com/office/powerpoint/2010/main" val="125036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27" r="26651" b="6652"/>
          <a:stretch/>
        </p:blipFill>
        <p:spPr bwMode="auto">
          <a:xfrm>
            <a:off x="5638806" y="2723"/>
            <a:ext cx="6568919" cy="68552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8752"/>
            <a:ext cx="5067228" cy="3602008"/>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Analyze an image</a:t>
            </a:r>
            <a:endParaRPr kumimoji="0" lang="en-US" altLang="zh-CN" sz="20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content within an image</a:t>
            </a:r>
            <a:endParaRPr kumimoji="0" lang="en-US" altLang="zh-CN" sz="1600" b="0"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OCR</a:t>
            </a:r>
            <a:endParaRPr kumimoji="0" lang="en-US" altLang="zh-CN" sz="2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and recognize words within 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737373">
                    <a:lumMod val="60000"/>
                    <a:lumOff val="40000"/>
                  </a:srgbClr>
                </a:solidFill>
                <a:effectLst/>
                <a:uLnTx/>
                <a:uFillTx/>
                <a:latin typeface="Segoe UI"/>
                <a:ea typeface="+mn-ea"/>
                <a:cs typeface="Segoe UI Semibold" panose="020B0702040204020203" pitchFamily="34" charset="0"/>
              </a:rPr>
              <a:t>Recognize celebrities</a:t>
            </a:r>
            <a:endParaRPr kumimoji="0" lang="en-US" altLang="zh-CN" sz="2000" b="1" i="0" u="none" strike="noStrike" kern="0" cap="none" spc="0" normalizeH="0" baseline="0" noProof="0" dirty="0">
              <a:ln>
                <a:noFill/>
              </a:ln>
              <a:solidFill>
                <a:srgbClr val="737373">
                  <a:lumMod val="60000"/>
                  <a:lumOff val="40000"/>
                </a:srgbClr>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Thanks to domain-specific models, ability </a:t>
            </a:r>
            <a:b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to recognize </a:t>
            </a: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200K celebrities from business, politics, sports, and entertainment around </a:t>
            </a:r>
            <a:b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the world</a:t>
            </a:r>
          </a:p>
          <a:p>
            <a:pPr marL="0" marR="0" lvl="0" indent="0" algn="l" defTabSz="895849"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4" y="289557"/>
            <a:ext cx="5211237" cy="677108"/>
          </a:xfrm>
        </p:spPr>
        <p:txBody>
          <a:bodyPr/>
          <a:lstStyle/>
          <a:p>
            <a:r>
              <a:rPr lang="en-US" sz="4400" dirty="0">
                <a:solidFill>
                  <a:schemeClr val="tx1"/>
                </a:solidFill>
                <a:latin typeface="Segoe UI Semibold" panose="020B0702040204020203" pitchFamily="34" charset="0"/>
              </a:rPr>
              <a:t>Computer Vision</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3825" y="296805"/>
            <a:ext cx="838530" cy="838530"/>
          </a:xfrm>
          <a:prstGeom prst="rect">
            <a:avLst/>
          </a:prstGeom>
        </p:spPr>
      </p:pic>
    </p:spTree>
    <p:custDataLst>
      <p:tags r:id="rId1"/>
    </p:custDataLst>
    <p:extLst>
      <p:ext uri="{BB962C8B-B14F-4D97-AF65-F5344CB8AC3E}">
        <p14:creationId xmlns:p14="http://schemas.microsoft.com/office/powerpoint/2010/main" val="149950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28666" t="14350" r="18024" b="2488"/>
          <a:stretch/>
        </p:blipFill>
        <p:spPr>
          <a:xfrm flipH="1">
            <a:off x="5638807" y="2723"/>
            <a:ext cx="6595900" cy="6859578"/>
          </a:xfrm>
          <a:prstGeom prst="rect">
            <a:avLst/>
          </a:prstGeom>
        </p:spPr>
      </p:pic>
      <p:sp>
        <p:nvSpPr>
          <p:cNvPr id="9" name="Rectangle 8">
            <a:extLst>
              <a:ext uri="{FF2B5EF4-FFF2-40B4-BE49-F238E27FC236}">
                <a16:creationId xmlns:a16="http://schemas.microsoft.com/office/drawing/2014/main" id="{6C3607F6-674C-4586-B367-12C97179A227}"/>
              </a:ext>
            </a:extLst>
          </p:cNvPr>
          <p:cNvSpPr/>
          <p:nvPr/>
        </p:nvSpPr>
        <p:spPr bwMode="auto">
          <a:xfrm>
            <a:off x="86" y="49"/>
            <a:ext cx="5638720" cy="6857903"/>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22E7AD0-130F-4E7A-B026-9EB320BFCF70}"/>
              </a:ext>
            </a:extLst>
          </p:cNvPr>
          <p:cNvSpPr>
            <a:spLocks noGrp="1"/>
          </p:cNvSpPr>
          <p:nvPr>
            <p:ph type="title"/>
          </p:nvPr>
        </p:nvSpPr>
        <p:spPr>
          <a:xfrm>
            <a:off x="266783" y="289557"/>
            <a:ext cx="5320015" cy="677108"/>
          </a:xfrm>
          <a:noFill/>
        </p:spPr>
        <p:txBody>
          <a:bodyPr vert="horz" wrap="square" lIns="0" tIns="0" rIns="0" bIns="0" rtlCol="0" anchor="t">
            <a:spAutoFit/>
          </a:bodyPr>
          <a:lstStyle/>
          <a:p>
            <a:pPr defTabSz="932754"/>
            <a:r>
              <a:rPr lang="en-US" sz="4400" dirty="0">
                <a:solidFill>
                  <a:schemeClr val="tx1"/>
                </a:solidFill>
                <a:latin typeface="Segoe UI Semibold" panose="020B0702040204020203" pitchFamily="34" charset="0"/>
              </a:rPr>
              <a:t>Text Analytics</a:t>
            </a:r>
          </a:p>
        </p:txBody>
      </p:sp>
      <p:sp>
        <p:nvSpPr>
          <p:cNvPr id="10" name="Rectangle 9">
            <a:extLst>
              <a:ext uri="{FF2B5EF4-FFF2-40B4-BE49-F238E27FC236}">
                <a16:creationId xmlns:a16="http://schemas.microsoft.com/office/drawing/2014/main" id="{7C93262D-2931-4950-87E2-EE12864CE3D8}"/>
              </a:ext>
            </a:extLst>
          </p:cNvPr>
          <p:cNvSpPr/>
          <p:nvPr/>
        </p:nvSpPr>
        <p:spPr>
          <a:xfrm>
            <a:off x="266784" y="1188752"/>
            <a:ext cx="5067228" cy="3810413"/>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Sentiment analysis</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if a record has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positive or negative sentiment</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Key phrase extraction</a:t>
            </a:r>
            <a:endParaRPr kumimoji="0" lang="en-US" altLang="zh-CN" sz="1800" b="1" i="0" u="none" strike="noStrike" kern="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Extract key phrases from a piece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of text, and retrieve topics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Language detection </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Identify the language,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120 supported languages</a:t>
            </a:r>
          </a:p>
          <a:p>
            <a:pPr marL="0" marR="0" lvl="0" indent="0" algn="l" defTabSz="895849" rtl="0" eaLnBrk="1" fontAlgn="auto" latinLnBrk="0" hangingPunct="1">
              <a:lnSpc>
                <a:spcPct val="90000"/>
              </a:lnSpc>
              <a:spcBef>
                <a:spcPts val="200"/>
              </a:spcBef>
              <a:spcAft>
                <a:spcPts val="0"/>
              </a:spcAft>
              <a:buClrTx/>
              <a:buSzTx/>
              <a:buFontTx/>
              <a:buNone/>
              <a:tabLst/>
              <a:defRPr/>
            </a:pPr>
            <a:endParaRPr kumimoji="0" lang="en-US" altLang="zh-CN"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 name="Oval 12">
            <a:extLst>
              <a:ext uri="{FF2B5EF4-FFF2-40B4-BE49-F238E27FC236}">
                <a16:creationId xmlns:a16="http://schemas.microsoft.com/office/drawing/2014/main" id="{426CA87F-797B-4CDE-9895-EB1110416522}"/>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06BEB6CE-D50E-4A37-BDD4-C6461C42A42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61069" y="330431"/>
            <a:ext cx="799902" cy="799902"/>
          </a:xfrm>
          <a:prstGeom prst="rect">
            <a:avLst/>
          </a:prstGeom>
        </p:spPr>
      </p:pic>
    </p:spTree>
    <p:custDataLst>
      <p:tags r:id="rId1"/>
    </p:custDataLst>
    <p:extLst>
      <p:ext uri="{BB962C8B-B14F-4D97-AF65-F5344CB8AC3E}">
        <p14:creationId xmlns:p14="http://schemas.microsoft.com/office/powerpoint/2010/main" val="5413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131" t="830" r="905" b="1"/>
          <a:stretch/>
        </p:blipFill>
        <p:spPr bwMode="auto">
          <a:xfrm flipH="1">
            <a:off x="5638806" y="50"/>
            <a:ext cx="6548355" cy="687655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92EF02DF-16E4-4794-8C18-14095A8357E3}"/>
              </a:ext>
            </a:extLst>
          </p:cNvPr>
          <p:cNvSpPr/>
          <p:nvPr/>
        </p:nvSpPr>
        <p:spPr bwMode="auto">
          <a:xfrm>
            <a:off x="86" y="49"/>
            <a:ext cx="5638720" cy="6857906"/>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EF0667-AC9B-4C3E-AA42-95A0F8D889CF}"/>
              </a:ext>
            </a:extLst>
          </p:cNvPr>
          <p:cNvSpPr>
            <a:spLocks noGrp="1"/>
          </p:cNvSpPr>
          <p:nvPr>
            <p:ph type="title"/>
          </p:nvPr>
        </p:nvSpPr>
        <p:spPr>
          <a:xfrm>
            <a:off x="266784" y="289557"/>
            <a:ext cx="5416935" cy="1661993"/>
          </a:xfrm>
          <a:noFill/>
        </p:spPr>
        <p:txBody>
          <a:bodyPr vert="horz" wrap="square" lIns="0" tIns="0" rIns="0" bIns="0" rtlCol="0" anchor="t">
            <a:spAutoFit/>
          </a:bodyPr>
          <a:lstStyle/>
          <a:p>
            <a:pPr defTabSz="932754"/>
            <a:r>
              <a:rPr lang="en-US" sz="3600" dirty="0">
                <a:solidFill>
                  <a:schemeClr val="bg1"/>
                </a:solidFill>
                <a:latin typeface="Segoe UI Semibold" panose="020B0702040204020203" pitchFamily="34" charset="0"/>
              </a:rPr>
              <a:t>Language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Understanding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Intelligent Service (LUIS)</a:t>
            </a:r>
          </a:p>
        </p:txBody>
      </p:sp>
      <p:sp>
        <p:nvSpPr>
          <p:cNvPr id="13" name="Oval 12">
            <a:extLst>
              <a:ext uri="{FF2B5EF4-FFF2-40B4-BE49-F238E27FC236}">
                <a16:creationId xmlns:a16="http://schemas.microsoft.com/office/drawing/2014/main" id="{55BBC647-9BB3-4CC0-AE31-268ACE631278}"/>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F0E585B-F1C8-4AB4-BA46-7BEF6F991F17}"/>
              </a:ext>
            </a:extLst>
          </p:cNvPr>
          <p:cNvSpPr/>
          <p:nvPr/>
        </p:nvSpPr>
        <p:spPr>
          <a:xfrm>
            <a:off x="266785" y="2661109"/>
            <a:ext cx="5067228" cy="2552779"/>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Understand what </a:t>
            </a:r>
            <a:b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b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your users are saying and create agents that perform custom actions</a:t>
            </a:r>
          </a:p>
          <a:p>
            <a:pPr marL="0" marR="0" lvl="0" indent="0" algn="l" defTabSz="895849" rtl="0" eaLnBrk="1" fontAlgn="auto" latinLnBrk="0" hangingPunct="1">
              <a:lnSpc>
                <a:spcPct val="90000"/>
              </a:lnSpc>
              <a:spcBef>
                <a:spcPts val="1800"/>
              </a:spcBef>
              <a:spcAft>
                <a:spcPts val="0"/>
              </a:spcAft>
              <a:buClrTx/>
              <a:buSzTx/>
              <a:buFontTx/>
              <a:buNone/>
              <a:tabLst/>
              <a:defRPr/>
            </a:pPr>
            <a:endPar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Use pre-built models or create your own</a:t>
            </a:r>
          </a:p>
        </p:txBody>
      </p:sp>
      <p:pic>
        <p:nvPicPr>
          <p:cNvPr id="10" name="Picture 9">
            <a:extLst>
              <a:ext uri="{FF2B5EF4-FFF2-40B4-BE49-F238E27FC236}">
                <a16:creationId xmlns:a16="http://schemas.microsoft.com/office/drawing/2014/main" id="{9077B1F3-E40A-455C-9CBC-0615823782D8}"/>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53532" y="310875"/>
            <a:ext cx="814537" cy="814537"/>
          </a:xfrm>
          <a:prstGeom prst="rect">
            <a:avLst/>
          </a:prstGeom>
        </p:spPr>
      </p:pic>
    </p:spTree>
    <p:custDataLst>
      <p:tags r:id="rId1"/>
    </p:custDataLst>
    <p:extLst>
      <p:ext uri="{BB962C8B-B14F-4D97-AF65-F5344CB8AC3E}">
        <p14:creationId xmlns:p14="http://schemas.microsoft.com/office/powerpoint/2010/main" val="7553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SQL Server + Cognitive Services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597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690509" y="2217055"/>
            <a:ext cx="11018520" cy="677108"/>
          </a:xfrm>
        </p:spPr>
        <p:txBody>
          <a:bodyPr/>
          <a:lstStyle/>
          <a:p>
            <a:r>
              <a:rPr lang="en-US" sz="4400" dirty="0"/>
              <a:t>Does anyone see any issues with this?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Picture 3" descr="A herd of zebra standing on top of a dirt field&#10;&#10;Description automatically generated">
            <a:extLst>
              <a:ext uri="{FF2B5EF4-FFF2-40B4-BE49-F238E27FC236}">
                <a16:creationId xmlns:a16="http://schemas.microsoft.com/office/drawing/2014/main" id="{41938F18-479D-4847-A2FB-DBEB7F9D5FEC}"/>
              </a:ext>
            </a:extLst>
          </p:cNvPr>
          <p:cNvPicPr>
            <a:picLocks noChangeAspect="1"/>
          </p:cNvPicPr>
          <p:nvPr/>
        </p:nvPicPr>
        <p:blipFill>
          <a:blip r:embed="rId3"/>
          <a:stretch>
            <a:fillRect/>
          </a:stretch>
        </p:blipFill>
        <p:spPr>
          <a:xfrm>
            <a:off x="7295072" y="3429000"/>
            <a:ext cx="4572000" cy="3190875"/>
          </a:xfrm>
          <a:prstGeom prst="rect">
            <a:avLst/>
          </a:prstGeom>
        </p:spPr>
      </p:pic>
    </p:spTree>
    <p:extLst>
      <p:ext uri="{BB962C8B-B14F-4D97-AF65-F5344CB8AC3E}">
        <p14:creationId xmlns:p14="http://schemas.microsoft.com/office/powerpoint/2010/main" val="425954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553998"/>
          </a:xfrm>
        </p:spPr>
        <p:txBody>
          <a:bodyPr/>
          <a:lstStyle/>
          <a:p>
            <a:r>
              <a:rPr lang="en-US" dirty="0"/>
              <a:t>Why might </a:t>
            </a:r>
            <a:r>
              <a:rPr lang="en-US"/>
              <a:t>you want a container?</a:t>
            </a:r>
            <a:endParaRPr lang="en-US" dirty="0"/>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877985"/>
          </a:xfrm>
          <a:prstGeom prst="rect">
            <a:avLst/>
          </a:prstGeom>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Enterprise need</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Unable to load data into the cloud</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Regulatory requirements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Security/Privacy concerns</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bandwidth or intermittently connected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Customer benefits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Control over data</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over model updates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High throughput/low latency</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7D33A3A1-5FE0-444F-93A4-3C60B8589A5F}"/>
              </a:ext>
            </a:extLst>
          </p:cNvPr>
          <p:cNvGrpSpPr/>
          <p:nvPr/>
        </p:nvGrpSpPr>
        <p:grpSpPr>
          <a:xfrm>
            <a:off x="11050825" y="115249"/>
            <a:ext cx="1025200" cy="683902"/>
            <a:chOff x="8505290" y="2547131"/>
            <a:chExt cx="2822872" cy="1786236"/>
          </a:xfrm>
          <a:solidFill>
            <a:srgbClr val="3B5667"/>
          </a:solidFill>
        </p:grpSpPr>
        <p:sp>
          <p:nvSpPr>
            <p:cNvPr id="8" name="Freeform: Shape 68">
              <a:extLst>
                <a:ext uri="{FF2B5EF4-FFF2-40B4-BE49-F238E27FC236}">
                  <a16:creationId xmlns:a16="http://schemas.microsoft.com/office/drawing/2014/main" id="{D74715E7-DEAE-4C55-842B-5281FE0C847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69">
              <a:extLst>
                <a:ext uri="{FF2B5EF4-FFF2-40B4-BE49-F238E27FC236}">
                  <a16:creationId xmlns:a16="http://schemas.microsoft.com/office/drawing/2014/main" id="{A69D9E2F-17AE-46C5-B030-7C914CA68D63}"/>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0">
              <a:extLst>
                <a:ext uri="{FF2B5EF4-FFF2-40B4-BE49-F238E27FC236}">
                  <a16:creationId xmlns:a16="http://schemas.microsoft.com/office/drawing/2014/main" id="{6DB1A662-6208-4865-91E5-67F5A1E969F6}"/>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1">
              <a:extLst>
                <a:ext uri="{FF2B5EF4-FFF2-40B4-BE49-F238E27FC236}">
                  <a16:creationId xmlns:a16="http://schemas.microsoft.com/office/drawing/2014/main" id="{4FB4C807-3FE5-48E8-9A45-89309A798174}"/>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2">
              <a:extLst>
                <a:ext uri="{FF2B5EF4-FFF2-40B4-BE49-F238E27FC236}">
                  <a16:creationId xmlns:a16="http://schemas.microsoft.com/office/drawing/2014/main" id="{E8FA9CA9-D565-4AFB-9110-7EBF7F496259}"/>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3">
              <a:extLst>
                <a:ext uri="{FF2B5EF4-FFF2-40B4-BE49-F238E27FC236}">
                  <a16:creationId xmlns:a16="http://schemas.microsoft.com/office/drawing/2014/main" id="{97EA25F2-E883-4672-AB29-5D0CAF53691A}"/>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4">
              <a:extLst>
                <a:ext uri="{FF2B5EF4-FFF2-40B4-BE49-F238E27FC236}">
                  <a16:creationId xmlns:a16="http://schemas.microsoft.com/office/drawing/2014/main" id="{2B502AD2-FDE1-462A-ADE7-7D5016083C86}"/>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5">
              <a:extLst>
                <a:ext uri="{FF2B5EF4-FFF2-40B4-BE49-F238E27FC236}">
                  <a16:creationId xmlns:a16="http://schemas.microsoft.com/office/drawing/2014/main" id="{914D47CC-CA39-46E5-B1F1-45D51DF3978F}"/>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6">
              <a:extLst>
                <a:ext uri="{FF2B5EF4-FFF2-40B4-BE49-F238E27FC236}">
                  <a16:creationId xmlns:a16="http://schemas.microsoft.com/office/drawing/2014/main" id="{7DC59AB7-C18E-40DC-89DC-8CC0BB76526A}"/>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77">
              <a:extLst>
                <a:ext uri="{FF2B5EF4-FFF2-40B4-BE49-F238E27FC236}">
                  <a16:creationId xmlns:a16="http://schemas.microsoft.com/office/drawing/2014/main" id="{4D495EAC-0D43-45BA-A50D-A2E7585EE600}"/>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Freeform: Shape 78">
              <a:extLst>
                <a:ext uri="{FF2B5EF4-FFF2-40B4-BE49-F238E27FC236}">
                  <a16:creationId xmlns:a16="http://schemas.microsoft.com/office/drawing/2014/main" id="{1E44CC6A-AFA7-4D8B-8CEA-1F92AD347DB3}"/>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045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Virtualization</a:t>
            </a:r>
            <a:br>
              <a:rPr lang="en-US"/>
            </a:br>
            <a:r>
              <a:rPr lang="en-US" sz="2000" spc="0"/>
              <a:t>Hardware Abstraction</a:t>
            </a:r>
            <a:endParaRPr lang="en-US" sz="2000"/>
          </a:p>
        </p:txBody>
      </p:sp>
      <p:sp>
        <p:nvSpPr>
          <p:cNvPr id="3" name="Text Placeholder 2"/>
          <p:cNvSpPr>
            <a:spLocks noGrp="1"/>
          </p:cNvSpPr>
          <p:nvPr>
            <p:ph type="body" sz="quarter" idx="10"/>
          </p:nvPr>
        </p:nvSpPr>
        <p:spPr>
          <a:xfrm>
            <a:off x="588263" y="1872048"/>
            <a:ext cx="4969673" cy="4050340"/>
          </a:xfrm>
        </p:spPr>
        <p:txBody>
          <a:bodyPr/>
          <a:lstStyle/>
          <a:p>
            <a:r>
              <a:rPr lang="en-US"/>
              <a:t>Building on hardware, you can create a complete “PC” on top of a Hypervisor layer, which abstracts out the hardware. You still own the Operating System and up</a:t>
            </a:r>
          </a:p>
          <a:p>
            <a:endParaRPr lang="en-US"/>
          </a:p>
          <a:p>
            <a:r>
              <a:rPr lang="en-US"/>
              <a:t>This allows for scale by ring-fencing OS-level dependencies</a:t>
            </a:r>
          </a:p>
        </p:txBody>
      </p:sp>
      <p:pic>
        <p:nvPicPr>
          <p:cNvPr id="1026" name="Picture 2" descr="https://docs.docker.com/images/VM%402x.png">
            <a:extLst>
              <a:ext uri="{FF2B5EF4-FFF2-40B4-BE49-F238E27FC236}">
                <a16:creationId xmlns:a16="http://schemas.microsoft.com/office/drawing/2014/main" id="{3831E4E7-7D3B-4C4E-B18B-02BCEFCB5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020" y="1631092"/>
            <a:ext cx="5307405" cy="47697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1613FDF-D693-6942-ABC1-DC8CF7578FC5}"/>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E186DFF1-62E1-2D4F-BAE6-D1DF5AD1489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C36E917C-995A-4249-A6AB-1A49BBC2D9A0}"/>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F2E2D5AE-313D-F543-AFAE-8872391990EA}"/>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BA587041-DCCB-E949-991C-DC48B845A2FE}"/>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BB3E2BD1-C4AC-7E4B-B876-C62D28B116B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BE683988-1601-E147-BC88-12DF2733B0BF}"/>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961149EA-769E-3948-A8A7-6B10A5F613BA}"/>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8CD011A0-0428-164D-A0C1-6E939CBF7C79}"/>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E26CFB72-5A2B-8345-8A78-0FB8F9221767}"/>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97D96C97-FA0C-0549-AFBD-D552221E61D3}"/>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154468E3-BAD6-B24A-AFEC-20221626F169}"/>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08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Overview</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2585323"/>
          </a:xfrm>
          <a:prstGeom prst="rect">
            <a:avLst/>
          </a:prstGeom>
        </p:spPr>
        <p:txBody>
          <a:bodyPr wrap="square" lIns="0" tIns="0" rIns="0" bIns="0" rtlCol="0">
            <a:spAutoFit/>
          </a:bodyPr>
          <a:lstStyle/>
          <a:p>
            <a:endParaRPr lang="en-US" sz="2800" dirty="0">
              <a:gradFill>
                <a:gsLst>
                  <a:gs pos="2917">
                    <a:schemeClr val="tx1"/>
                  </a:gs>
                  <a:gs pos="30000">
                    <a:schemeClr val="tx1"/>
                  </a:gs>
                </a:gsLst>
                <a:lin ang="5400000" scaled="0"/>
              </a:gradFill>
            </a:endParaRPr>
          </a:p>
          <a:p>
            <a:endParaRPr lang="en-US" sz="2800" dirty="0">
              <a:gradFill>
                <a:gsLst>
                  <a:gs pos="2917">
                    <a:schemeClr val="tx1"/>
                  </a:gs>
                  <a:gs pos="30000">
                    <a:schemeClr val="tx1"/>
                  </a:gs>
                </a:gsLst>
                <a:lin ang="5400000" scaled="0"/>
              </a:gradFill>
            </a:endParaRPr>
          </a:p>
          <a:p>
            <a:r>
              <a:rPr lang="en-US" sz="2800" dirty="0">
                <a:gradFill>
                  <a:gsLst>
                    <a:gs pos="2917">
                      <a:schemeClr val="tx1"/>
                    </a:gs>
                    <a:gs pos="30000">
                      <a:schemeClr val="tx1"/>
                    </a:gs>
                  </a:gsLst>
                  <a:lin ang="5400000" scaled="0"/>
                </a:gradFill>
              </a:rPr>
              <a:t>In this session, you'll learn about the various prebuilt AI/ML models that are available for your consumption through Microsoft's Cognitive Services. Additionally, you'll see examples of how these prebuilt services can be leveraged with SQL Server 2019.</a:t>
            </a:r>
          </a:p>
        </p:txBody>
      </p:sp>
    </p:spTree>
    <p:extLst>
      <p:ext uri="{BB962C8B-B14F-4D97-AF65-F5344CB8AC3E}">
        <p14:creationId xmlns:p14="http://schemas.microsoft.com/office/powerpoint/2010/main" val="37595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Containers</a:t>
            </a:r>
            <a:br>
              <a:rPr lang="en-US"/>
            </a:br>
            <a:r>
              <a:rPr lang="en-US" sz="2000" spc="0"/>
              <a:t>Abstracting the OS, Allowing complete portability</a:t>
            </a:r>
            <a:endParaRPr lang="en-US" sz="2000"/>
          </a:p>
        </p:txBody>
      </p:sp>
      <p:sp>
        <p:nvSpPr>
          <p:cNvPr id="3" name="Text Placeholder 2"/>
          <p:cNvSpPr>
            <a:spLocks noGrp="1"/>
          </p:cNvSpPr>
          <p:nvPr>
            <p:ph type="body" sz="quarter" idx="10"/>
          </p:nvPr>
        </p:nvSpPr>
        <p:spPr>
          <a:xfrm>
            <a:off x="588263" y="1872048"/>
            <a:ext cx="4969673" cy="4222694"/>
          </a:xfrm>
        </p:spPr>
        <p:txBody>
          <a:bodyPr/>
          <a:lstStyle/>
          <a:p>
            <a:r>
              <a:rPr lang="en-US" dirty="0"/>
              <a:t>Containers go one level further than the Hypervisor, and focusing on  binaries and applications</a:t>
            </a:r>
          </a:p>
          <a:p>
            <a:endParaRPr lang="en-US" dirty="0"/>
          </a:p>
          <a:p>
            <a:r>
              <a:rPr lang="en-US" dirty="0"/>
              <a:t>Storage and networking are a consideration</a:t>
            </a:r>
          </a:p>
          <a:p>
            <a:endParaRPr lang="en-US" dirty="0"/>
          </a:p>
          <a:p>
            <a:r>
              <a:rPr lang="en-US" dirty="0"/>
              <a:t>Scale is achieved through multiple containers</a:t>
            </a:r>
          </a:p>
        </p:txBody>
      </p:sp>
      <p:pic>
        <p:nvPicPr>
          <p:cNvPr id="2052" name="Picture 4" descr="https://docs.docker.com/images/Container%402x.png">
            <a:extLst>
              <a:ext uri="{FF2B5EF4-FFF2-40B4-BE49-F238E27FC236}">
                <a16:creationId xmlns:a16="http://schemas.microsoft.com/office/drawing/2014/main" id="{1D0923BA-1908-4EF4-9E2B-9969EFEBA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440" y="1686425"/>
            <a:ext cx="5307405" cy="475881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1A9EBF0-D697-8845-97F4-1F8096B93721}"/>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6A379E9B-B72C-164D-A6EE-94253545EBE7}"/>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0300608D-BE8A-9548-B95B-C04893ADEF7D}"/>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C914C005-585C-BF4C-9AD7-6AA81634CC9E}"/>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254126EA-730D-C04A-B10B-C244887F2EC8}"/>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94F07940-C17F-2047-ABE8-3201BAD1A1FE}"/>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171D8DF1-0D0F-0644-9D67-61F175C9C139}"/>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28C36691-D99A-2043-9E3C-DE8E76F3A67B}"/>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373FC5E6-7A24-7A4A-BF52-DBD9F7375004}"/>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7A782562-9BA5-3F41-BD33-1AF79B84BD6D}"/>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2BE9EB1B-E70D-3245-8EB1-04C54A03F286}"/>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B23A53FD-8B68-F849-947B-3C638115F3E8}"/>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66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A515A7D-125F-46AA-9A37-C003B3885E88}"/>
              </a:ext>
            </a:extLst>
          </p:cNvPr>
          <p:cNvSpPr txBox="1">
            <a:spLocks/>
          </p:cNvSpPr>
          <p:nvPr/>
        </p:nvSpPr>
        <p:spPr>
          <a:xfrm>
            <a:off x="1" y="426972"/>
            <a:ext cx="12191999" cy="791902"/>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Azure Cognitive Services in Containers</a:t>
            </a:r>
          </a:p>
        </p:txBody>
      </p:sp>
      <p:pic>
        <p:nvPicPr>
          <p:cNvPr id="21" name="Graphic 20">
            <a:extLst>
              <a:ext uri="{FF2B5EF4-FFF2-40B4-BE49-F238E27FC236}">
                <a16:creationId xmlns:a16="http://schemas.microsoft.com/office/drawing/2014/main" id="{2601596D-1D5C-4A38-9BAE-2C53D1ACBF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4389" y="2679100"/>
            <a:ext cx="1713173" cy="1728330"/>
          </a:xfrm>
          <a:prstGeom prst="rect">
            <a:avLst/>
          </a:prstGeom>
        </p:spPr>
      </p:pic>
      <p:grpSp>
        <p:nvGrpSpPr>
          <p:cNvPr id="15" name="Group 14">
            <a:extLst>
              <a:ext uri="{FF2B5EF4-FFF2-40B4-BE49-F238E27FC236}">
                <a16:creationId xmlns:a16="http://schemas.microsoft.com/office/drawing/2014/main" id="{418F282A-DC9C-4803-A654-9F93A3656D5D}"/>
              </a:ext>
            </a:extLst>
          </p:cNvPr>
          <p:cNvGrpSpPr/>
          <p:nvPr/>
        </p:nvGrpSpPr>
        <p:grpSpPr>
          <a:xfrm>
            <a:off x="1062634" y="2487409"/>
            <a:ext cx="9941478" cy="2955264"/>
            <a:chOff x="1061919" y="2639676"/>
            <a:chExt cx="9942888" cy="2955683"/>
          </a:xfrm>
        </p:grpSpPr>
        <p:sp>
          <p:nvSpPr>
            <p:cNvPr id="12" name="Arc 11">
              <a:extLst>
                <a:ext uri="{FF2B5EF4-FFF2-40B4-BE49-F238E27FC236}">
                  <a16:creationId xmlns:a16="http://schemas.microsoft.com/office/drawing/2014/main" id="{088C482D-C0E0-4CF5-A2AD-6FFD8173870D}"/>
                </a:ext>
              </a:extLst>
            </p:cNvPr>
            <p:cNvSpPr/>
            <p:nvPr/>
          </p:nvSpPr>
          <p:spPr>
            <a:xfrm rot="13161922">
              <a:off x="1483188" y="2639676"/>
              <a:ext cx="2175378" cy="2175378"/>
            </a:xfrm>
            <a:prstGeom prst="arc">
              <a:avLst>
                <a:gd name="adj1" fmla="val 16108411"/>
                <a:gd name="adj2" fmla="val 11670616"/>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EBCA5FB1-8003-4C25-86DD-112607901F02}"/>
                </a:ext>
              </a:extLst>
            </p:cNvPr>
            <p:cNvSpPr/>
            <p:nvPr/>
          </p:nvSpPr>
          <p:spPr>
            <a:xfrm rot="13161922">
              <a:off x="8423816" y="2639676"/>
              <a:ext cx="2175378" cy="2175378"/>
            </a:xfrm>
            <a:prstGeom prst="arc">
              <a:avLst>
                <a:gd name="adj1" fmla="val 16108411"/>
                <a:gd name="adj2" fmla="val 11684790"/>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Rectangle 64"/>
            <p:cNvSpPr/>
            <p:nvPr/>
          </p:nvSpPr>
          <p:spPr>
            <a:xfrm>
              <a:off x="1061919" y="4702522"/>
              <a:ext cx="2761001"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At the edge and disconnected</a:t>
              </a:r>
            </a:p>
          </p:txBody>
        </p:sp>
        <p:sp>
          <p:nvSpPr>
            <p:cNvPr id="68" name="Rectangle 67"/>
            <p:cNvSpPr/>
            <p:nvPr/>
          </p:nvSpPr>
          <p:spPr>
            <a:xfrm>
              <a:off x="4467330" y="4727797"/>
              <a:ext cx="3114680"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Meet every regulatory requirement</a:t>
              </a:r>
            </a:p>
          </p:txBody>
        </p:sp>
        <p:sp>
          <p:nvSpPr>
            <p:cNvPr id="24" name="Rectangle 23">
              <a:extLst>
                <a:ext uri="{FF2B5EF4-FFF2-40B4-BE49-F238E27FC236}">
                  <a16:creationId xmlns:a16="http://schemas.microsoft.com/office/drawing/2014/main" id="{FAF07292-7C04-42A4-8BF5-77644DE93DC9}"/>
                </a:ext>
              </a:extLst>
            </p:cNvPr>
            <p:cNvSpPr/>
            <p:nvPr/>
          </p:nvSpPr>
          <p:spPr>
            <a:xfrm>
              <a:off x="8243805" y="4719095"/>
              <a:ext cx="2761002"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Cloud application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model on-premises</a:t>
              </a:r>
            </a:p>
          </p:txBody>
        </p:sp>
        <p:pic>
          <p:nvPicPr>
            <p:cNvPr id="17" name="Graphic 16">
              <a:extLst>
                <a:ext uri="{FF2B5EF4-FFF2-40B4-BE49-F238E27FC236}">
                  <a16:creationId xmlns:a16="http://schemas.microsoft.com/office/drawing/2014/main" id="{F1A4EA12-A328-47FE-87D9-60083ED544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7960" y="3275964"/>
              <a:ext cx="1736483" cy="1324794"/>
            </a:xfrm>
            <a:prstGeom prst="rect">
              <a:avLst/>
            </a:prstGeom>
          </p:spPr>
        </p:pic>
        <p:pic>
          <p:nvPicPr>
            <p:cNvPr id="18" name="Graphic 17">
              <a:extLst>
                <a:ext uri="{FF2B5EF4-FFF2-40B4-BE49-F238E27FC236}">
                  <a16:creationId xmlns:a16="http://schemas.microsoft.com/office/drawing/2014/main" id="{6F2AD0AE-B935-4DA3-A710-702179CF7D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5825" y="2667341"/>
              <a:ext cx="1516962" cy="1948391"/>
            </a:xfrm>
            <a:prstGeom prst="rect">
              <a:avLst/>
            </a:prstGeom>
          </p:spPr>
        </p:pic>
        <p:sp>
          <p:nvSpPr>
            <p:cNvPr id="26" name="Arc 25">
              <a:extLst>
                <a:ext uri="{FF2B5EF4-FFF2-40B4-BE49-F238E27FC236}">
                  <a16:creationId xmlns:a16="http://schemas.microsoft.com/office/drawing/2014/main" id="{17B38E56-B9AF-4752-9D9E-1DDF65F9736D}"/>
                </a:ext>
              </a:extLst>
            </p:cNvPr>
            <p:cNvSpPr/>
            <p:nvPr/>
          </p:nvSpPr>
          <p:spPr>
            <a:xfrm rot="13161922">
              <a:off x="4898417" y="2639676"/>
              <a:ext cx="2175378" cy="2175378"/>
            </a:xfrm>
            <a:prstGeom prst="arc">
              <a:avLst>
                <a:gd name="adj1" fmla="val 16108411"/>
                <a:gd name="adj2" fmla="val 11684793"/>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 name="Straight Connector 7">
              <a:extLst>
                <a:ext uri="{FF2B5EF4-FFF2-40B4-BE49-F238E27FC236}">
                  <a16:creationId xmlns:a16="http://schemas.microsoft.com/office/drawing/2014/main" id="{195B6B6E-CAE2-45EC-9673-44794756733A}"/>
                </a:ext>
              </a:extLst>
            </p:cNvPr>
            <p:cNvCxnSpPr/>
            <p:nvPr/>
          </p:nvCxnSpPr>
          <p:spPr>
            <a:xfrm>
              <a:off x="1233887"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BABF34-1C6C-49B2-B198-CE23B63F4F77}"/>
                </a:ext>
              </a:extLst>
            </p:cNvPr>
            <p:cNvCxnSpPr/>
            <p:nvPr/>
          </p:nvCxnSpPr>
          <p:spPr>
            <a:xfrm>
              <a:off x="8328751"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034F59A8-CB6B-41B6-9D3F-4B48EB0B2986}"/>
              </a:ext>
            </a:extLst>
          </p:cNvPr>
          <p:cNvCxnSpPr/>
          <p:nvPr/>
        </p:nvCxnSpPr>
        <p:spPr>
          <a:xfrm>
            <a:off x="4781506" y="4460656"/>
            <a:ext cx="2445465"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35C6C6B-6481-4A79-BA05-553713793034}"/>
              </a:ext>
            </a:extLst>
          </p:cNvPr>
          <p:cNvGrpSpPr/>
          <p:nvPr/>
        </p:nvGrpSpPr>
        <p:grpSpPr>
          <a:xfrm>
            <a:off x="3163429" y="2376272"/>
            <a:ext cx="1207706" cy="667309"/>
            <a:chOff x="6719040" y="323408"/>
            <a:chExt cx="3436189" cy="1927408"/>
          </a:xfrm>
        </p:grpSpPr>
        <p:grpSp>
          <p:nvGrpSpPr>
            <p:cNvPr id="29" name="Group 28">
              <a:extLst>
                <a:ext uri="{FF2B5EF4-FFF2-40B4-BE49-F238E27FC236}">
                  <a16:creationId xmlns:a16="http://schemas.microsoft.com/office/drawing/2014/main" id="{49C7BE72-5459-4B45-9CF3-A4977D5C3999}"/>
                </a:ext>
              </a:extLst>
            </p:cNvPr>
            <p:cNvGrpSpPr/>
            <p:nvPr/>
          </p:nvGrpSpPr>
          <p:grpSpPr>
            <a:xfrm>
              <a:off x="6719040" y="323408"/>
              <a:ext cx="3436189" cy="1927408"/>
              <a:chOff x="323850" y="-268288"/>
              <a:chExt cx="625475" cy="350838"/>
            </a:xfrm>
          </p:grpSpPr>
          <p:sp>
            <p:nvSpPr>
              <p:cNvPr id="35" name="Rectangle 287">
                <a:extLst>
                  <a:ext uri="{FF2B5EF4-FFF2-40B4-BE49-F238E27FC236}">
                    <a16:creationId xmlns:a16="http://schemas.microsoft.com/office/drawing/2014/main" id="{8EC08E4C-792E-4263-B4CC-73746D0895EF}"/>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36" name="Freeform 289">
                <a:extLst>
                  <a:ext uri="{FF2B5EF4-FFF2-40B4-BE49-F238E27FC236}">
                    <a16:creationId xmlns:a16="http://schemas.microsoft.com/office/drawing/2014/main" id="{7B802099-2A8D-4E7D-9AEF-2190397B86B7}"/>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30" name="Picture 29">
              <a:extLst>
                <a:ext uri="{FF2B5EF4-FFF2-40B4-BE49-F238E27FC236}">
                  <a16:creationId xmlns:a16="http://schemas.microsoft.com/office/drawing/2014/main" id="{4F06740D-B24F-45AB-833C-E7C276E650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31" name="Picture 30">
              <a:extLst>
                <a:ext uri="{FF2B5EF4-FFF2-40B4-BE49-F238E27FC236}">
                  <a16:creationId xmlns:a16="http://schemas.microsoft.com/office/drawing/2014/main" id="{1D215081-707D-4DE1-B90E-D2DAAF7808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32" name="Picture 31">
              <a:extLst>
                <a:ext uri="{FF2B5EF4-FFF2-40B4-BE49-F238E27FC236}">
                  <a16:creationId xmlns:a16="http://schemas.microsoft.com/office/drawing/2014/main" id="{80DA5475-E938-47F9-81B4-E41F16975228}"/>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33" name="Picture 32">
              <a:extLst>
                <a:ext uri="{FF2B5EF4-FFF2-40B4-BE49-F238E27FC236}">
                  <a16:creationId xmlns:a16="http://schemas.microsoft.com/office/drawing/2014/main" id="{5306D848-1A77-450A-9A57-06CB16C322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34" name="Picture 33">
              <a:extLst>
                <a:ext uri="{FF2B5EF4-FFF2-40B4-BE49-F238E27FC236}">
                  <a16:creationId xmlns:a16="http://schemas.microsoft.com/office/drawing/2014/main" id="{0B979BEF-21B1-4B3B-9592-1535DAB44C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6" name="Group 45">
            <a:extLst>
              <a:ext uri="{FF2B5EF4-FFF2-40B4-BE49-F238E27FC236}">
                <a16:creationId xmlns:a16="http://schemas.microsoft.com/office/drawing/2014/main" id="{249B0001-0581-44AB-BD0C-C79522E8B2F5}"/>
              </a:ext>
            </a:extLst>
          </p:cNvPr>
          <p:cNvGrpSpPr/>
          <p:nvPr/>
        </p:nvGrpSpPr>
        <p:grpSpPr>
          <a:xfrm>
            <a:off x="6666711" y="2424736"/>
            <a:ext cx="1207706" cy="667309"/>
            <a:chOff x="6719040" y="323408"/>
            <a:chExt cx="3436189" cy="1927408"/>
          </a:xfrm>
        </p:grpSpPr>
        <p:grpSp>
          <p:nvGrpSpPr>
            <p:cNvPr id="47" name="Group 46">
              <a:extLst>
                <a:ext uri="{FF2B5EF4-FFF2-40B4-BE49-F238E27FC236}">
                  <a16:creationId xmlns:a16="http://schemas.microsoft.com/office/drawing/2014/main" id="{7B8080F3-531B-4581-A310-ABCCB2C374D4}"/>
                </a:ext>
              </a:extLst>
            </p:cNvPr>
            <p:cNvGrpSpPr/>
            <p:nvPr/>
          </p:nvGrpSpPr>
          <p:grpSpPr>
            <a:xfrm>
              <a:off x="6719040" y="323408"/>
              <a:ext cx="3436189" cy="1927408"/>
              <a:chOff x="323850" y="-268288"/>
              <a:chExt cx="625475" cy="350838"/>
            </a:xfrm>
          </p:grpSpPr>
          <p:sp>
            <p:nvSpPr>
              <p:cNvPr id="53" name="Rectangle 287">
                <a:extLst>
                  <a:ext uri="{FF2B5EF4-FFF2-40B4-BE49-F238E27FC236}">
                    <a16:creationId xmlns:a16="http://schemas.microsoft.com/office/drawing/2014/main" id="{3CEA5C41-A9C1-4476-8777-EFA1D1FA7E87}"/>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54" name="Freeform 289">
                <a:extLst>
                  <a:ext uri="{FF2B5EF4-FFF2-40B4-BE49-F238E27FC236}">
                    <a16:creationId xmlns:a16="http://schemas.microsoft.com/office/drawing/2014/main" id="{D2C28FE2-6EAE-4D03-8ABF-54EA3FAF314F}"/>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48" name="Picture 47">
              <a:extLst>
                <a:ext uri="{FF2B5EF4-FFF2-40B4-BE49-F238E27FC236}">
                  <a16:creationId xmlns:a16="http://schemas.microsoft.com/office/drawing/2014/main" id="{ED82FE13-4D4D-4D13-8A32-1E7868F2F4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49" name="Picture 48">
              <a:extLst>
                <a:ext uri="{FF2B5EF4-FFF2-40B4-BE49-F238E27FC236}">
                  <a16:creationId xmlns:a16="http://schemas.microsoft.com/office/drawing/2014/main" id="{BD95EF7A-C1F4-4CBD-809E-7A76A8AA26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0" name="Picture 49">
              <a:extLst>
                <a:ext uri="{FF2B5EF4-FFF2-40B4-BE49-F238E27FC236}">
                  <a16:creationId xmlns:a16="http://schemas.microsoft.com/office/drawing/2014/main" id="{9E6BD6F9-1C9F-44B7-92F0-E1B1BDE91729}"/>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51" name="Picture 50">
              <a:extLst>
                <a:ext uri="{FF2B5EF4-FFF2-40B4-BE49-F238E27FC236}">
                  <a16:creationId xmlns:a16="http://schemas.microsoft.com/office/drawing/2014/main" id="{A24ED6FB-0341-43E7-9322-D533013903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52" name="Picture 51">
              <a:extLst>
                <a:ext uri="{FF2B5EF4-FFF2-40B4-BE49-F238E27FC236}">
                  <a16:creationId xmlns:a16="http://schemas.microsoft.com/office/drawing/2014/main" id="{4BBA13F8-08CB-40D4-B183-B288ADA751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55" name="Group 54">
            <a:extLst>
              <a:ext uri="{FF2B5EF4-FFF2-40B4-BE49-F238E27FC236}">
                <a16:creationId xmlns:a16="http://schemas.microsoft.com/office/drawing/2014/main" id="{9A237D8D-EC79-49D3-8270-A5164824FC62}"/>
              </a:ext>
            </a:extLst>
          </p:cNvPr>
          <p:cNvGrpSpPr/>
          <p:nvPr/>
        </p:nvGrpSpPr>
        <p:grpSpPr>
          <a:xfrm>
            <a:off x="10315323" y="2479766"/>
            <a:ext cx="1207706" cy="667309"/>
            <a:chOff x="6719040" y="323408"/>
            <a:chExt cx="3436189" cy="1927408"/>
          </a:xfrm>
        </p:grpSpPr>
        <p:grpSp>
          <p:nvGrpSpPr>
            <p:cNvPr id="56" name="Group 55">
              <a:extLst>
                <a:ext uri="{FF2B5EF4-FFF2-40B4-BE49-F238E27FC236}">
                  <a16:creationId xmlns:a16="http://schemas.microsoft.com/office/drawing/2014/main" id="{472752D9-31F2-4103-9DBD-DBD9858BF7E3}"/>
                </a:ext>
              </a:extLst>
            </p:cNvPr>
            <p:cNvGrpSpPr/>
            <p:nvPr/>
          </p:nvGrpSpPr>
          <p:grpSpPr>
            <a:xfrm>
              <a:off x="6719040" y="323408"/>
              <a:ext cx="3436189" cy="1927408"/>
              <a:chOff x="323850" y="-268288"/>
              <a:chExt cx="625475" cy="350838"/>
            </a:xfrm>
          </p:grpSpPr>
          <p:sp>
            <p:nvSpPr>
              <p:cNvPr id="62" name="Rectangle 287">
                <a:extLst>
                  <a:ext uri="{FF2B5EF4-FFF2-40B4-BE49-F238E27FC236}">
                    <a16:creationId xmlns:a16="http://schemas.microsoft.com/office/drawing/2014/main" id="{7C76B82B-7347-4EC2-B1E2-F23F7262FF4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63" name="Freeform 289">
                <a:extLst>
                  <a:ext uri="{FF2B5EF4-FFF2-40B4-BE49-F238E27FC236}">
                    <a16:creationId xmlns:a16="http://schemas.microsoft.com/office/drawing/2014/main" id="{0FE4CC77-E317-4C8C-9C5E-565ECB21C7F6}"/>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57" name="Picture 56">
              <a:extLst>
                <a:ext uri="{FF2B5EF4-FFF2-40B4-BE49-F238E27FC236}">
                  <a16:creationId xmlns:a16="http://schemas.microsoft.com/office/drawing/2014/main" id="{AEAC651D-6EBC-432C-AB38-D27ACB18D3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58" name="Picture 57">
              <a:extLst>
                <a:ext uri="{FF2B5EF4-FFF2-40B4-BE49-F238E27FC236}">
                  <a16:creationId xmlns:a16="http://schemas.microsoft.com/office/drawing/2014/main" id="{F7ABD4B9-2202-4085-A0BF-9F0814F5F3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9" name="Picture 58">
              <a:extLst>
                <a:ext uri="{FF2B5EF4-FFF2-40B4-BE49-F238E27FC236}">
                  <a16:creationId xmlns:a16="http://schemas.microsoft.com/office/drawing/2014/main" id="{E32DE2AC-1524-4046-8E04-9C77F12251BB}"/>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60" name="Picture 59">
              <a:extLst>
                <a:ext uri="{FF2B5EF4-FFF2-40B4-BE49-F238E27FC236}">
                  <a16:creationId xmlns:a16="http://schemas.microsoft.com/office/drawing/2014/main" id="{08CCF7BA-D589-4C7A-9B55-A4AA0187A4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61" name="Picture 60">
              <a:extLst>
                <a:ext uri="{FF2B5EF4-FFF2-40B4-BE49-F238E27FC236}">
                  <a16:creationId xmlns:a16="http://schemas.microsoft.com/office/drawing/2014/main" id="{8806A9FC-3AC1-4397-8E61-CFE104BA6C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 name="Group 3">
            <a:extLst>
              <a:ext uri="{FF2B5EF4-FFF2-40B4-BE49-F238E27FC236}">
                <a16:creationId xmlns:a16="http://schemas.microsoft.com/office/drawing/2014/main" id="{CB1F1C8E-DAE3-4957-87F6-E7C44B59B22A}"/>
              </a:ext>
            </a:extLst>
          </p:cNvPr>
          <p:cNvGrpSpPr/>
          <p:nvPr/>
        </p:nvGrpSpPr>
        <p:grpSpPr>
          <a:xfrm>
            <a:off x="2922000" y="-313533"/>
            <a:ext cx="4983212" cy="2886457"/>
            <a:chOff x="2922000" y="-313533"/>
            <a:chExt cx="4983212" cy="2886457"/>
          </a:xfrm>
        </p:grpSpPr>
        <p:sp>
          <p:nvSpPr>
            <p:cNvPr id="2" name="Explosion: 14 Points 1">
              <a:extLst>
                <a:ext uri="{FF2B5EF4-FFF2-40B4-BE49-F238E27FC236}">
                  <a16:creationId xmlns:a16="http://schemas.microsoft.com/office/drawing/2014/main" id="{7156CD1F-F9DA-4003-80FC-3BF2FF539D48}"/>
                </a:ext>
              </a:extLst>
            </p:cNvPr>
            <p:cNvSpPr/>
            <p:nvPr/>
          </p:nvSpPr>
          <p:spPr bwMode="auto">
            <a:xfrm rot="957629">
              <a:off x="2922000" y="-313533"/>
              <a:ext cx="4983212" cy="2886457"/>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2DC496-6B85-4B4B-B030-005B62B081F2}"/>
                </a:ext>
              </a:extLst>
            </p:cNvPr>
            <p:cNvSpPr txBox="1"/>
            <p:nvPr/>
          </p:nvSpPr>
          <p:spPr>
            <a:xfrm>
              <a:off x="3950622" y="775998"/>
              <a:ext cx="2819103" cy="677108"/>
            </a:xfrm>
            <a:prstGeom prst="rect">
              <a:avLst/>
            </a:prstGeom>
            <a:noFill/>
          </p:spPr>
          <p:txBody>
            <a:bodyPr wrap="square" lIns="0" tIns="0" rIns="0" bIns="0" rtlCol="0">
              <a:spAutoFit/>
            </a:bodyPr>
            <a:lstStyle/>
            <a:p>
              <a:pPr algn="l"/>
              <a:r>
                <a:rPr lang="en-US" sz="4400" dirty="0">
                  <a:gradFill>
                    <a:gsLst>
                      <a:gs pos="2917">
                        <a:schemeClr val="tx1"/>
                      </a:gs>
                      <a:gs pos="30000">
                        <a:schemeClr val="tx1"/>
                      </a:gs>
                    </a:gsLst>
                    <a:lin ang="5400000" scaled="0"/>
                  </a:gradFill>
                </a:rPr>
                <a:t>SQL Server</a:t>
              </a:r>
            </a:p>
          </p:txBody>
        </p:sp>
      </p:grpSp>
    </p:spTree>
    <p:extLst>
      <p:ext uri="{BB962C8B-B14F-4D97-AF65-F5344CB8AC3E}">
        <p14:creationId xmlns:p14="http://schemas.microsoft.com/office/powerpoint/2010/main" val="263969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xmlns:a16="http://schemas.microsoft.com/office/drawing/2014/main" xmlns:asvg="http://schemas.microsoft.com/office/drawing/2016/SVG/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5749CC0B-0166-428C-807C-1BC4F3AB3B05}"/>
              </a:ext>
            </a:extLst>
          </p:cNvPr>
          <p:cNvSpPr/>
          <p:nvPr/>
        </p:nvSpPr>
        <p:spPr>
          <a:xfrm>
            <a:off x="5613805" y="2568689"/>
            <a:ext cx="6577330" cy="4228122"/>
          </a:xfrm>
          <a:prstGeom prst="rect">
            <a:avLst/>
          </a:prstGeom>
        </p:spPr>
        <p:txBody>
          <a:bodyPr vert="horz" wrap="square" lIns="146263" tIns="0" rIns="0" bIns="0" rtlCol="0">
            <a:spAutoFit/>
          </a:bodyPr>
          <a:lstStyle/>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 app changes &amp;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Compatible with full Cognitive Services feature-set</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Support for 6 key AI capabilities: </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Key Phrase Extraction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Sentiment Analysis</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Face &amp; Emotion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OCR / Text Recognition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Understanding</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Run &amp; manage locally, Try for free</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Connect to Billing service for report back, unified billing with on-cloud and off-cloud transactions</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Additional Capabilities coming soon (e.g. Speech)</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sp>
        <p:nvSpPr>
          <p:cNvPr id="86" name="Title 1">
            <a:extLst>
              <a:ext uri="{FF2B5EF4-FFF2-40B4-BE49-F238E27FC236}">
                <a16:creationId xmlns:a16="http://schemas.microsoft.com/office/drawing/2014/main" id="{67569BB8-2440-470A-9A14-04DCDCB54EA0}"/>
              </a:ext>
            </a:extLst>
          </p:cNvPr>
          <p:cNvSpPr txBox="1">
            <a:spLocks/>
          </p:cNvSpPr>
          <p:nvPr/>
        </p:nvSpPr>
        <p:spPr>
          <a:xfrm>
            <a:off x="5812218" y="1141044"/>
            <a:ext cx="6295356" cy="1098139"/>
          </a:xfrm>
          <a:prstGeom prst="rect">
            <a:avLst/>
          </a:prstGeom>
        </p:spPr>
        <p:txBody>
          <a:bodyPr lIns="146222" tIns="9140" rIns="146222" bIns="914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665"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a:ln w="3175">
                  <a:noFill/>
                </a:ln>
                <a:solidFill>
                  <a:srgbClr val="FFFFFF"/>
                </a:solidFill>
                <a:effectLst/>
                <a:uLnTx/>
                <a:uFillTx/>
                <a:latin typeface="Segoe UI Semibold"/>
                <a:ea typeface="+mn-ea"/>
                <a:cs typeface="Segoe UI Light" panose="020B0502040204020203" pitchFamily="34" charset="0"/>
              </a:rPr>
              <a:t>Cognitive Services Containers</a:t>
            </a:r>
          </a:p>
        </p:txBody>
      </p:sp>
      <p:grpSp>
        <p:nvGrpSpPr>
          <p:cNvPr id="2" name="Group 1">
            <a:extLst>
              <a:ext uri="{FF2B5EF4-FFF2-40B4-BE49-F238E27FC236}">
                <a16:creationId xmlns:a16="http://schemas.microsoft.com/office/drawing/2014/main" id="{C3356571-10F7-4C01-9636-A3D84AF38A76}"/>
              </a:ext>
            </a:extLst>
          </p:cNvPr>
          <p:cNvGrpSpPr/>
          <p:nvPr/>
        </p:nvGrpSpPr>
        <p:grpSpPr>
          <a:xfrm>
            <a:off x="2389837" y="3273005"/>
            <a:ext cx="2230077" cy="2571536"/>
            <a:chOff x="1416382" y="3272958"/>
            <a:chExt cx="2230710" cy="2572266"/>
          </a:xfrm>
        </p:grpSpPr>
        <p:cxnSp>
          <p:nvCxnSpPr>
            <p:cNvPr id="39" name="Straight Connector 10">
              <a:extLst>
                <a:ext uri="{FF2B5EF4-FFF2-40B4-BE49-F238E27FC236}">
                  <a16:creationId xmlns:a16="http://schemas.microsoft.com/office/drawing/2014/main" id="{06FCF7E7-09CE-403C-8E72-2E459BA167C5}"/>
                </a:ext>
              </a:extLst>
            </p:cNvPr>
            <p:cNvCxnSpPr/>
            <p:nvPr/>
          </p:nvCxnSpPr>
          <p:spPr>
            <a:xfrm>
              <a:off x="1416382" y="5815660"/>
              <a:ext cx="2230710" cy="0"/>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DD2E5891-9B39-4926-9CD5-AD2992F5F6D4}"/>
                </a:ext>
              </a:extLst>
            </p:cNvPr>
            <p:cNvSpPr/>
            <p:nvPr/>
          </p:nvSpPr>
          <p:spPr>
            <a:xfrm>
              <a:off x="1840145" y="3272958"/>
              <a:ext cx="1336853" cy="2568164"/>
            </a:xfrm>
            <a:custGeom>
              <a:avLst/>
              <a:gdLst>
                <a:gd name="connsiteX0" fmla="*/ 1342428 w 1336853"/>
                <a:gd name="connsiteY0" fmla="*/ 2492527 h 2568164"/>
                <a:gd name="connsiteX1" fmla="*/ 1282621 w 1336853"/>
                <a:gd name="connsiteY1" fmla="*/ 2552333 h 2568164"/>
                <a:gd name="connsiteX2" fmla="*/ 86489 w 1336853"/>
                <a:gd name="connsiteY2" fmla="*/ 2552333 h 2568164"/>
                <a:gd name="connsiteX3" fmla="*/ 26683 w 1336853"/>
                <a:gd name="connsiteY3" fmla="*/ 2492527 h 2568164"/>
                <a:gd name="connsiteX4" fmla="*/ 26683 w 1336853"/>
                <a:gd name="connsiteY4" fmla="*/ 86192 h 2568164"/>
                <a:gd name="connsiteX5" fmla="*/ 86489 w 1336853"/>
                <a:gd name="connsiteY5" fmla="*/ 26385 h 2568164"/>
                <a:gd name="connsiteX6" fmla="*/ 1282621 w 1336853"/>
                <a:gd name="connsiteY6" fmla="*/ 26385 h 2568164"/>
                <a:gd name="connsiteX7" fmla="*/ 1342428 w 1336853"/>
                <a:gd name="connsiteY7" fmla="*/ 86192 h 2568164"/>
                <a:gd name="connsiteX8" fmla="*/ 1342428 w 1336853"/>
                <a:gd name="connsiteY8" fmla="*/ 2492527 h 256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853" h="2568164">
                  <a:moveTo>
                    <a:pt x="1342428" y="2492527"/>
                  </a:moveTo>
                  <a:cubicBezTo>
                    <a:pt x="1342428" y="2527707"/>
                    <a:pt x="1314283" y="2552333"/>
                    <a:pt x="1282621" y="2552333"/>
                  </a:cubicBezTo>
                  <a:lnTo>
                    <a:pt x="86489" y="2552333"/>
                  </a:lnTo>
                  <a:cubicBezTo>
                    <a:pt x="51309" y="2552333"/>
                    <a:pt x="26683" y="2524189"/>
                    <a:pt x="26683" y="2492527"/>
                  </a:cubicBezTo>
                  <a:lnTo>
                    <a:pt x="26683" y="86192"/>
                  </a:lnTo>
                  <a:cubicBezTo>
                    <a:pt x="23165" y="54530"/>
                    <a:pt x="51309" y="26385"/>
                    <a:pt x="86489" y="26385"/>
                  </a:cubicBezTo>
                  <a:lnTo>
                    <a:pt x="1282621" y="26385"/>
                  </a:lnTo>
                  <a:cubicBezTo>
                    <a:pt x="1317801" y="26385"/>
                    <a:pt x="1342428" y="54530"/>
                    <a:pt x="1342428" y="86192"/>
                  </a:cubicBezTo>
                  <a:lnTo>
                    <a:pt x="1342428" y="2492527"/>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A1DCAC1-29CF-4222-8481-B81F834085E6}"/>
                </a:ext>
              </a:extLst>
            </p:cNvPr>
            <p:cNvSpPr/>
            <p:nvPr/>
          </p:nvSpPr>
          <p:spPr>
            <a:xfrm>
              <a:off x="1846455" y="356041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9CDFF3F-98FD-4C86-B143-373FFDE3EFF9}"/>
                </a:ext>
              </a:extLst>
            </p:cNvPr>
            <p:cNvSpPr/>
            <p:nvPr/>
          </p:nvSpPr>
          <p:spPr>
            <a:xfrm>
              <a:off x="2526459" y="350866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0FAA839-1A53-469B-80CA-34F6C7403027}"/>
                </a:ext>
              </a:extLst>
            </p:cNvPr>
            <p:cNvSpPr/>
            <p:nvPr/>
          </p:nvSpPr>
          <p:spPr>
            <a:xfrm>
              <a:off x="1846455" y="3852410"/>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1D61261-5ABB-494E-9FCF-823CEA314054}"/>
                </a:ext>
              </a:extLst>
            </p:cNvPr>
            <p:cNvSpPr/>
            <p:nvPr/>
          </p:nvSpPr>
          <p:spPr>
            <a:xfrm>
              <a:off x="2526459" y="3800663"/>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28A434B0-EC68-47D9-97F3-468BF8720082}"/>
                </a:ext>
              </a:extLst>
            </p:cNvPr>
            <p:cNvSpPr/>
            <p:nvPr/>
          </p:nvSpPr>
          <p:spPr>
            <a:xfrm>
              <a:off x="1846455" y="4144406"/>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91219E2-F9A6-47DE-B0D3-607F85835809}"/>
                </a:ext>
              </a:extLst>
            </p:cNvPr>
            <p:cNvSpPr/>
            <p:nvPr/>
          </p:nvSpPr>
          <p:spPr>
            <a:xfrm>
              <a:off x="2526459" y="4092659"/>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A76D47D-709D-485D-8EE4-F43EC6B63EFB}"/>
                </a:ext>
              </a:extLst>
            </p:cNvPr>
            <p:cNvSpPr/>
            <p:nvPr/>
          </p:nvSpPr>
          <p:spPr>
            <a:xfrm>
              <a:off x="1846455" y="443640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D6A4B68-C08A-4612-B47F-E37B96EEBCFA}"/>
                </a:ext>
              </a:extLst>
            </p:cNvPr>
            <p:cNvSpPr/>
            <p:nvPr/>
          </p:nvSpPr>
          <p:spPr>
            <a:xfrm>
              <a:off x="2526459" y="438465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2C36AB9-13C1-45A5-8175-644EB87A2572}"/>
                </a:ext>
              </a:extLst>
            </p:cNvPr>
            <p:cNvSpPr/>
            <p:nvPr/>
          </p:nvSpPr>
          <p:spPr>
            <a:xfrm>
              <a:off x="2420918" y="5236020"/>
              <a:ext cx="175902" cy="175902"/>
            </a:xfrm>
            <a:custGeom>
              <a:avLst/>
              <a:gdLst>
                <a:gd name="connsiteX0" fmla="*/ 174143 w 175901"/>
                <a:gd name="connsiteY0" fmla="*/ 100264 h 175901"/>
                <a:gd name="connsiteX1" fmla="*/ 100264 w 175901"/>
                <a:gd name="connsiteY1" fmla="*/ 174143 h 175901"/>
                <a:gd name="connsiteX2" fmla="*/ 26385 w 175901"/>
                <a:gd name="connsiteY2" fmla="*/ 100264 h 175901"/>
                <a:gd name="connsiteX3" fmla="*/ 100264 w 175901"/>
                <a:gd name="connsiteY3" fmla="*/ 26385 h 175901"/>
                <a:gd name="connsiteX4" fmla="*/ 174143 w 175901"/>
                <a:gd name="connsiteY4" fmla="*/ 100264 h 17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01" h="175901">
                  <a:moveTo>
                    <a:pt x="174143" y="100264"/>
                  </a:moveTo>
                  <a:cubicBezTo>
                    <a:pt x="174143" y="138962"/>
                    <a:pt x="142480" y="174143"/>
                    <a:pt x="100264" y="174143"/>
                  </a:cubicBezTo>
                  <a:cubicBezTo>
                    <a:pt x="61566" y="174143"/>
                    <a:pt x="26385" y="142480"/>
                    <a:pt x="26385" y="100264"/>
                  </a:cubicBezTo>
                  <a:cubicBezTo>
                    <a:pt x="26385" y="61566"/>
                    <a:pt x="58048" y="26385"/>
                    <a:pt x="100264" y="26385"/>
                  </a:cubicBezTo>
                  <a:cubicBezTo>
                    <a:pt x="142480" y="26385"/>
                    <a:pt x="174143" y="58048"/>
                    <a:pt x="174143" y="100264"/>
                  </a:cubicBez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4DEB3A9-F476-45BA-850D-A8BA326C5C3A}"/>
                </a:ext>
              </a:extLst>
            </p:cNvPr>
            <p:cNvSpPr/>
            <p:nvPr/>
          </p:nvSpPr>
          <p:spPr>
            <a:xfrm>
              <a:off x="1836925" y="5704503"/>
              <a:ext cx="1336853" cy="140721"/>
            </a:xfrm>
            <a:custGeom>
              <a:avLst/>
              <a:gdLst>
                <a:gd name="connsiteX0" fmla="*/ 26385 w 1336853"/>
                <a:gd name="connsiteY0" fmla="*/ 26385 h 140721"/>
                <a:gd name="connsiteX1" fmla="*/ 26385 w 1336853"/>
                <a:gd name="connsiteY1" fmla="*/ 65084 h 140721"/>
                <a:gd name="connsiteX2" fmla="*/ 86192 w 1336853"/>
                <a:gd name="connsiteY2" fmla="*/ 124890 h 140721"/>
                <a:gd name="connsiteX3" fmla="*/ 1282324 w 1336853"/>
                <a:gd name="connsiteY3" fmla="*/ 124890 h 140721"/>
                <a:gd name="connsiteX4" fmla="*/ 1342130 w 1336853"/>
                <a:gd name="connsiteY4" fmla="*/ 65084 h 140721"/>
                <a:gd name="connsiteX5" fmla="*/ 1342130 w 1336853"/>
                <a:gd name="connsiteY5" fmla="*/ 26385 h 140721"/>
                <a:gd name="connsiteX6" fmla="*/ 26385 w 1336853"/>
                <a:gd name="connsiteY6" fmla="*/ 26385 h 14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53" h="140721">
                  <a:moveTo>
                    <a:pt x="26385" y="26385"/>
                  </a:moveTo>
                  <a:lnTo>
                    <a:pt x="26385" y="65084"/>
                  </a:lnTo>
                  <a:cubicBezTo>
                    <a:pt x="26385" y="100264"/>
                    <a:pt x="54530" y="124890"/>
                    <a:pt x="86192" y="124890"/>
                  </a:cubicBezTo>
                  <a:lnTo>
                    <a:pt x="1282324" y="124890"/>
                  </a:lnTo>
                  <a:cubicBezTo>
                    <a:pt x="1317504" y="124890"/>
                    <a:pt x="1342130" y="96746"/>
                    <a:pt x="1342130" y="65084"/>
                  </a:cubicBezTo>
                  <a:lnTo>
                    <a:pt x="1342130" y="26385"/>
                  </a:lnTo>
                  <a:lnTo>
                    <a:pt x="26385" y="26385"/>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7F75F69-BCE8-4E08-B7AD-31FE1ECE0587}"/>
                </a:ext>
              </a:extLst>
            </p:cNvPr>
            <p:cNvSpPr/>
            <p:nvPr/>
          </p:nvSpPr>
          <p:spPr>
            <a:xfrm>
              <a:off x="1818866" y="5545607"/>
              <a:ext cx="1412914" cy="175902"/>
            </a:xfrm>
            <a:custGeom>
              <a:avLst/>
              <a:gdLst>
                <a:gd name="connsiteX0" fmla="*/ 26385 w 1372033"/>
                <a:gd name="connsiteY0" fmla="*/ 26385 h 175901"/>
                <a:gd name="connsiteX1" fmla="*/ 1345648 w 1372033"/>
                <a:gd name="connsiteY1" fmla="*/ 26385 h 175901"/>
                <a:gd name="connsiteX2" fmla="*/ 1345648 w 1372033"/>
                <a:gd name="connsiteY2" fmla="*/ 177661 h 175901"/>
                <a:gd name="connsiteX3" fmla="*/ 26385 w 1372033"/>
                <a:gd name="connsiteY3" fmla="*/ 177661 h 175901"/>
              </a:gdLst>
              <a:ahLst/>
              <a:cxnLst>
                <a:cxn ang="0">
                  <a:pos x="connsiteX0" y="connsiteY0"/>
                </a:cxn>
                <a:cxn ang="0">
                  <a:pos x="connsiteX1" y="connsiteY1"/>
                </a:cxn>
                <a:cxn ang="0">
                  <a:pos x="connsiteX2" y="connsiteY2"/>
                </a:cxn>
                <a:cxn ang="0">
                  <a:pos x="connsiteX3" y="connsiteY3"/>
                </a:cxn>
              </a:cxnLst>
              <a:rect l="l" t="t" r="r" b="b"/>
              <a:pathLst>
                <a:path w="1372033" h="175901">
                  <a:moveTo>
                    <a:pt x="26385" y="26385"/>
                  </a:moveTo>
                  <a:lnTo>
                    <a:pt x="1345648" y="26385"/>
                  </a:lnTo>
                  <a:lnTo>
                    <a:pt x="1345648" y="177661"/>
                  </a:lnTo>
                  <a:lnTo>
                    <a:pt x="26385" y="177661"/>
                  </a:ln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7" name="arrow">
            <a:extLst>
              <a:ext uri="{FF2B5EF4-FFF2-40B4-BE49-F238E27FC236}">
                <a16:creationId xmlns:a16="http://schemas.microsoft.com/office/drawing/2014/main" id="{499EF44A-5D56-49F2-BB0A-59E6D47BB28D}"/>
              </a:ext>
            </a:extLst>
          </p:cNvPr>
          <p:cNvSpPr>
            <a:spLocks noChangeAspect="1" noEditPoints="1"/>
          </p:cNvSpPr>
          <p:nvPr/>
        </p:nvSpPr>
        <p:spPr bwMode="auto">
          <a:xfrm rot="5400000">
            <a:off x="3351736" y="2831388"/>
            <a:ext cx="360050" cy="3322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ln w="22225">
            <a:solidFill>
              <a:schemeClr val="tx2"/>
            </a:solidFill>
            <a:headEnd/>
            <a:tailEnd/>
          </a:ln>
          <a:extLst/>
        </p:spPr>
        <p:style>
          <a:lnRef idx="1">
            <a:schemeClr val="accent3"/>
          </a:lnRef>
          <a:fillRef idx="0">
            <a:schemeClr val="accent3"/>
          </a:fillRef>
          <a:effectRef idx="0">
            <a:schemeClr val="accent3"/>
          </a:effectRef>
          <a:fontRef idx="minor">
            <a:schemeClr val="tx1"/>
          </a:fontRef>
        </p:style>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266E016-7984-4B69-AE25-0C7A2DFD031D}"/>
                  </a:ext>
                </a:extLst>
              </p14:cNvPr>
              <p14:cNvContentPartPr/>
              <p14:nvPr/>
            </p14:nvContentPartPr>
            <p14:xfrm>
              <a:off x="7376389" y="5710002"/>
              <a:ext cx="2518" cy="1440"/>
            </p14:xfrm>
          </p:contentPart>
        </mc:Choice>
        <mc:Fallback xmlns="" xmlns:a16="http://schemas.microsoft.com/office/drawing/2014/main" xmlns:a14="http://schemas.microsoft.com/office/drawing/2010/main" xmlns:p159="http://schemas.microsoft.com/office/powerpoint/2015/09/main">
          <p:pic>
            <p:nvPicPr>
              <p:cNvPr id="7" name="Ink 6">
                <a:extLst>
                  <a:ext uri="{FF2B5EF4-FFF2-40B4-BE49-F238E27FC236}">
                    <a16:creationId xmlns:a16="http://schemas.microsoft.com/office/drawing/2014/main" id="{2266E016-7984-4B69-AE25-0C7A2DFD031D}"/>
                  </a:ext>
                </a:extLst>
              </p:cNvPr>
              <p:cNvPicPr/>
              <p:nvPr/>
            </p:nvPicPr>
            <p:blipFill>
              <a:blip r:embed="rId4"/>
              <a:stretch>
                <a:fillRect/>
              </a:stretch>
            </p:blipFill>
            <p:spPr>
              <a:xfrm>
                <a:off x="7367396" y="5698002"/>
                <a:ext cx="20144" cy="24960"/>
              </a:xfrm>
              <a:prstGeom prst="rect">
                <a:avLst/>
              </a:prstGeom>
            </p:spPr>
          </p:pic>
        </mc:Fallback>
      </mc:AlternateContent>
      <p:sp>
        <p:nvSpPr>
          <p:cNvPr id="88" name="TextBox 87">
            <a:extLst>
              <a:ext uri="{FF2B5EF4-FFF2-40B4-BE49-F238E27FC236}">
                <a16:creationId xmlns:a16="http://schemas.microsoft.com/office/drawing/2014/main" id="{48FA8CEE-509B-43D9-B3EB-82BE1E350D7C}"/>
              </a:ext>
            </a:extLst>
          </p:cNvPr>
          <p:cNvSpPr txBox="1"/>
          <p:nvPr/>
        </p:nvSpPr>
        <p:spPr>
          <a:xfrm>
            <a:off x="5812218" y="660131"/>
            <a:ext cx="3657792" cy="302812"/>
          </a:xfrm>
          <a:prstGeom prst="roundRect">
            <a:avLst/>
          </a:prstGeom>
          <a:solidFill>
            <a:schemeClr val="accent5"/>
          </a:solidFill>
        </p:spPr>
        <p:txBody>
          <a:bodyPr wrap="square" lIns="179234" tIns="91414" rIns="179234" bIns="91414" rtlCol="0" anchor="ctr">
            <a:noAutofit/>
          </a:bodyPr>
          <a:lstStyle>
            <a:defPPr>
              <a:defRPr lang="en-US"/>
            </a:defPPr>
            <a:lvl1pPr marR="0" lvl="0" indent="0" algn="ctr" defTabSz="914314" fontAlgn="auto">
              <a:lnSpc>
                <a:spcPct val="90000"/>
              </a:lnSpc>
              <a:spcBef>
                <a:spcPts val="0"/>
              </a:spcBef>
              <a:spcAft>
                <a:spcPts val="588"/>
              </a:spcAft>
              <a:buClrTx/>
              <a:buSzTx/>
              <a:buFontTx/>
              <a:buNone/>
              <a:tabLst/>
              <a:defRPr kumimoji="0" sz="2800" b="1" i="0" u="none" strike="noStrike" cap="none" spc="0" normalizeH="0" baseline="0">
                <a:ln>
                  <a:noFill/>
                </a:ln>
                <a:solidFill>
                  <a:schemeClr val="accent2"/>
                </a:solidFill>
                <a:effectLst/>
                <a:uLnTx/>
                <a:uFillTx/>
                <a:latin typeface="Segoe UI"/>
              </a:defRPr>
            </a:lvl1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Now In Public Preview</a:t>
            </a:r>
          </a:p>
        </p:txBody>
      </p:sp>
      <p:grpSp>
        <p:nvGrpSpPr>
          <p:cNvPr id="106" name="Group 105">
            <a:extLst>
              <a:ext uri="{FF2B5EF4-FFF2-40B4-BE49-F238E27FC236}">
                <a16:creationId xmlns:a16="http://schemas.microsoft.com/office/drawing/2014/main" id="{3F72370F-91FD-43B2-8148-B1C7AE76CAE9}"/>
              </a:ext>
            </a:extLst>
          </p:cNvPr>
          <p:cNvGrpSpPr/>
          <p:nvPr/>
        </p:nvGrpSpPr>
        <p:grpSpPr>
          <a:xfrm>
            <a:off x="1794415" y="679437"/>
            <a:ext cx="3368163" cy="1889251"/>
            <a:chOff x="6719040" y="323408"/>
            <a:chExt cx="3436189" cy="1927408"/>
          </a:xfrm>
        </p:grpSpPr>
        <p:grpSp>
          <p:nvGrpSpPr>
            <p:cNvPr id="107" name="Group 106">
              <a:extLst>
                <a:ext uri="{FF2B5EF4-FFF2-40B4-BE49-F238E27FC236}">
                  <a16:creationId xmlns:a16="http://schemas.microsoft.com/office/drawing/2014/main" id="{C7F1E288-217D-4CF7-B00D-129EDCFBA127}"/>
                </a:ext>
              </a:extLst>
            </p:cNvPr>
            <p:cNvGrpSpPr/>
            <p:nvPr/>
          </p:nvGrpSpPr>
          <p:grpSpPr>
            <a:xfrm>
              <a:off x="6719040" y="323408"/>
              <a:ext cx="3436189" cy="1927408"/>
              <a:chOff x="323850" y="-268288"/>
              <a:chExt cx="625475" cy="350838"/>
            </a:xfrm>
          </p:grpSpPr>
          <p:sp>
            <p:nvSpPr>
              <p:cNvPr id="113" name="Rectangle 287">
                <a:extLst>
                  <a:ext uri="{FF2B5EF4-FFF2-40B4-BE49-F238E27FC236}">
                    <a16:creationId xmlns:a16="http://schemas.microsoft.com/office/drawing/2014/main" id="{9E4940C2-8E24-47E6-B70F-F3751188239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289">
                <a:extLst>
                  <a:ext uri="{FF2B5EF4-FFF2-40B4-BE49-F238E27FC236}">
                    <a16:creationId xmlns:a16="http://schemas.microsoft.com/office/drawing/2014/main" id="{1E8E90FC-7C74-4727-9121-FC54568B31BD}"/>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08" name="Picture 107">
              <a:extLst>
                <a:ext uri="{FF2B5EF4-FFF2-40B4-BE49-F238E27FC236}">
                  <a16:creationId xmlns:a16="http://schemas.microsoft.com/office/drawing/2014/main" id="{F539D4B5-C8C1-4835-96BB-98156B23E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109" name="Picture 108">
              <a:extLst>
                <a:ext uri="{FF2B5EF4-FFF2-40B4-BE49-F238E27FC236}">
                  <a16:creationId xmlns:a16="http://schemas.microsoft.com/office/drawing/2014/main" id="{FB7F1E65-89F0-498B-B976-22D013C2D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110" name="Picture 109">
              <a:extLst>
                <a:ext uri="{FF2B5EF4-FFF2-40B4-BE49-F238E27FC236}">
                  <a16:creationId xmlns:a16="http://schemas.microsoft.com/office/drawing/2014/main" id="{6B9C2E97-E728-458D-91F3-F6FFB6E08D6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111" name="Picture 110">
              <a:extLst>
                <a:ext uri="{FF2B5EF4-FFF2-40B4-BE49-F238E27FC236}">
                  <a16:creationId xmlns:a16="http://schemas.microsoft.com/office/drawing/2014/main" id="{7A2116B1-5B57-45EE-BCF3-E1F772B05C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112" name="Picture 111">
              <a:extLst>
                <a:ext uri="{FF2B5EF4-FFF2-40B4-BE49-F238E27FC236}">
                  <a16:creationId xmlns:a16="http://schemas.microsoft.com/office/drawing/2014/main" id="{81A7BA16-1EF6-48D9-B971-8C1516F4F0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pic>
        <p:nvPicPr>
          <p:cNvPr id="21" name="Picture 20" descr="A close up of a sign&#10;&#10;Description automatically generated">
            <a:extLst>
              <a:ext uri="{FF2B5EF4-FFF2-40B4-BE49-F238E27FC236}">
                <a16:creationId xmlns:a16="http://schemas.microsoft.com/office/drawing/2014/main" id="{66827082-6ED7-4B28-A99C-9A1D4D1F2BD2}"/>
              </a:ext>
            </a:extLst>
          </p:cNvPr>
          <p:cNvPicPr>
            <a:picLocks noChangeAspect="1"/>
          </p:cNvPicPr>
          <p:nvPr/>
        </p:nvPicPr>
        <p:blipFill>
          <a:blip r:embed="rId10"/>
          <a:stretch>
            <a:fillRect/>
          </a:stretch>
        </p:blipFill>
        <p:spPr>
          <a:xfrm>
            <a:off x="3041392" y="2277447"/>
            <a:ext cx="1057096" cy="601094"/>
          </a:xfrm>
          <a:prstGeom prst="rect">
            <a:avLst/>
          </a:prstGeom>
        </p:spPr>
      </p:pic>
    </p:spTree>
    <p:extLst>
      <p:ext uri="{BB962C8B-B14F-4D97-AF65-F5344CB8AC3E}">
        <p14:creationId xmlns:p14="http://schemas.microsoft.com/office/powerpoint/2010/main" val="2859036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50625E-6 -1.11212E-6 L 0.00013 0.32501 " pathEditMode="relative" rAng="0" ptsTypes="AA">
                                      <p:cBhvr>
                                        <p:cTn id="6" dur="2000" fill="hold"/>
                                        <p:tgtEl>
                                          <p:spTgt spid="21"/>
                                        </p:tgtEl>
                                        <p:attrNameLst>
                                          <p:attrName>ppt_x</p:attrName>
                                          <p:attrName>ppt_y</p:attrName>
                                        </p:attrNameLst>
                                      </p:cBhvr>
                                      <p:rCtr x="0" y="162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3"/>
            <a:ext cx="5943600" cy="984885"/>
          </a:xfrm>
        </p:spPr>
        <p:txBody>
          <a:bodyPr/>
          <a:lstStyle/>
          <a:p>
            <a:r>
              <a:rPr lang="en-US" dirty="0"/>
              <a:t>SQL Server + Cognitive Services</a:t>
            </a:r>
            <a:br>
              <a:rPr lang="en-US" dirty="0"/>
            </a:br>
            <a:r>
              <a:rPr lang="en-US" dirty="0"/>
              <a:t>+ Containers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9410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Where to learn more</a:t>
            </a:r>
          </a:p>
        </p:txBody>
      </p:sp>
    </p:spTree>
    <p:extLst>
      <p:ext uri="{BB962C8B-B14F-4D97-AF65-F5344CB8AC3E}">
        <p14:creationId xmlns:p14="http://schemas.microsoft.com/office/powerpoint/2010/main" val="179181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Resources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2585323"/>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gradFill>
                  <a:gsLst>
                    <a:gs pos="2917">
                      <a:srgbClr val="1A1A1A"/>
                    </a:gs>
                    <a:gs pos="30000">
                      <a:srgbClr val="1A1A1A"/>
                    </a:gs>
                  </a:gsLst>
                  <a:lin ang="5400000" scaled="0"/>
                </a:gradFill>
                <a:latin typeface="Segoe UI"/>
              </a:rPr>
              <a:t>Slides from today: </a:t>
            </a:r>
            <a:r>
              <a:rPr lang="en-US" sz="2800" dirty="0">
                <a:gradFill>
                  <a:gsLst>
                    <a:gs pos="2917">
                      <a:srgbClr val="1A1A1A"/>
                    </a:gs>
                    <a:gs pos="30000">
                      <a:srgbClr val="1A1A1A"/>
                    </a:gs>
                  </a:gsLst>
                  <a:lin ang="5400000" scaled="0"/>
                </a:gradFill>
                <a:latin typeface="Segoe UI"/>
                <a:hlinkClick r:id="rId3"/>
              </a:rPr>
              <a:t>https://g</a:t>
            </a: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hlinkClick r:id="rId3"/>
              </a:rPr>
              <a:t>ithub.com/amthomas46/SQL</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ndParaRPr>
          </a:p>
          <a:p>
            <a:pPr marL="342900" lvl="0" indent="-342900">
              <a:buFont typeface="Arial" panose="020B0604020202020204" pitchFamily="34" charset="0"/>
              <a:buChar char="•"/>
              <a:defRPr/>
            </a:pPr>
            <a:r>
              <a:rPr lang="en-US" sz="2800" dirty="0">
                <a:gradFill>
                  <a:gsLst>
                    <a:gs pos="2917">
                      <a:srgbClr val="1A1A1A"/>
                    </a:gs>
                    <a:gs pos="30000">
                      <a:srgbClr val="1A1A1A"/>
                    </a:gs>
                  </a:gsLst>
                  <a:lin ang="5400000" scaled="0"/>
                </a:gradFill>
              </a:rPr>
              <a:t>SQL Workshops</a:t>
            </a:r>
            <a:r>
              <a:rPr lang="en-US" sz="2800">
                <a:gradFill>
                  <a:gsLst>
                    <a:gs pos="2917">
                      <a:srgbClr val="1A1A1A"/>
                    </a:gs>
                    <a:gs pos="30000">
                      <a:srgbClr val="1A1A1A"/>
                    </a:gs>
                  </a:gsLst>
                  <a:lin ang="5400000" scaled="0"/>
                </a:gradFill>
              </a:rPr>
              <a:t>: </a:t>
            </a:r>
            <a:r>
              <a:rPr lang="en-US" sz="2800">
                <a:gradFill>
                  <a:gsLst>
                    <a:gs pos="2917">
                      <a:srgbClr val="1A1A1A"/>
                    </a:gs>
                    <a:gs pos="30000">
                      <a:srgbClr val="1A1A1A"/>
                    </a:gs>
                  </a:gsLst>
                  <a:lin ang="5400000" scaled="0"/>
                </a:gradFill>
                <a:hlinkClick r:id="rId4"/>
              </a:rPr>
              <a:t>https://</a:t>
            </a:r>
            <a:r>
              <a:rPr lang="en-US" sz="2800">
                <a:solidFill>
                  <a:schemeClr val="accent1"/>
                </a:solidFill>
                <a:hlinkClick r:id="rId4"/>
              </a:rPr>
              <a:t>aka</a:t>
            </a:r>
            <a:r>
              <a:rPr lang="en-US" sz="2800" dirty="0">
                <a:solidFill>
                  <a:schemeClr val="accent1"/>
                </a:solidFill>
                <a:hlinkClick r:id="rId4"/>
              </a:rPr>
              <a:t>.ms</a:t>
            </a:r>
            <a:r>
              <a:rPr lang="en-US" sz="2800">
                <a:solidFill>
                  <a:schemeClr val="accent1"/>
                </a:solidFill>
                <a:hlinkClick r:id="rId4"/>
              </a:rPr>
              <a:t>/sqlworkshops</a:t>
            </a:r>
            <a:r>
              <a:rPr lang="en-US" sz="2800">
                <a:solidFill>
                  <a:schemeClr val="accent1"/>
                </a:solidFill>
              </a:rPr>
              <a:t> </a:t>
            </a:r>
            <a:endParaRPr lang="en-US" sz="2800" dirty="0">
              <a:solidFill>
                <a:schemeClr val="accent1"/>
              </a:solidFill>
            </a:endParaRPr>
          </a:p>
          <a:p>
            <a:pPr marL="342900" lvl="0" indent="-342900">
              <a:buFont typeface="Arial" panose="020B0604020202020204" pitchFamily="34" charset="0"/>
              <a:buChar char="•"/>
              <a:defRPr/>
            </a:pPr>
            <a:endParaRPr lang="en-US" sz="2800" dirty="0">
              <a:solidFill>
                <a:schemeClr val="accent1"/>
              </a:solidFill>
            </a:endParaRPr>
          </a:p>
          <a:p>
            <a:pPr lvl="0">
              <a:defRPr/>
            </a:pPr>
            <a:r>
              <a:rPr lang="en-US" sz="2800" dirty="0">
                <a:solidFill>
                  <a:schemeClr val="accent1"/>
                </a:solidFill>
              </a:rPr>
              <a:t> </a:t>
            </a:r>
            <a:endParaRPr kumimoji="0" lang="en-US" sz="2800" b="0" i="0" u="none" strike="noStrike" kern="1200" cap="none" spc="0" normalizeH="0" baseline="0" noProof="0" dirty="0">
              <a:ln>
                <a:noFill/>
              </a:ln>
              <a:solidFill>
                <a:schemeClr val="accent1"/>
              </a:solidFill>
              <a:effectLst/>
              <a:uLnTx/>
              <a:uFillTx/>
              <a:latin typeface="Segoe UI"/>
            </a:endParaRPr>
          </a:p>
        </p:txBody>
      </p:sp>
    </p:spTree>
    <p:extLst>
      <p:ext uri="{BB962C8B-B14F-4D97-AF65-F5344CB8AC3E}">
        <p14:creationId xmlns:p14="http://schemas.microsoft.com/office/powerpoint/2010/main" val="34984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231063" y="1505843"/>
            <a:ext cx="7455358" cy="2215991"/>
          </a:xfrm>
        </p:spPr>
        <p:txBody>
          <a:bodyPr/>
          <a:lstStyle/>
          <a:p>
            <a:r>
              <a:rPr lang="en-US" sz="4800" dirty="0">
                <a:latin typeface="Arial Unicode MS"/>
                <a:ea typeface="Arial Unicode MS"/>
                <a:cs typeface="Arial Unicode MS"/>
              </a:rPr>
              <a:t>Questions?</a:t>
            </a:r>
            <a:br>
              <a:rPr lang="en-US" sz="4800" dirty="0">
                <a:latin typeface="Arial Unicode MS"/>
                <a:ea typeface="Arial Unicode MS"/>
                <a:cs typeface="Arial Unicode MS"/>
              </a:rPr>
            </a:br>
            <a:br>
              <a:rPr lang="en-US" sz="4800" dirty="0">
                <a:latin typeface="Arial Unicode MS"/>
                <a:ea typeface="Arial Unicode MS"/>
                <a:cs typeface="Arial Unicode MS"/>
              </a:rPr>
            </a:br>
            <a:r>
              <a:rPr lang="en-US" sz="4800" dirty="0">
                <a:latin typeface="Arial Unicode MS"/>
                <a:ea typeface="Arial Unicode MS"/>
                <a:cs typeface="Arial Unicode MS"/>
              </a:rPr>
              <a:t>Thank you</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457193" y="4107266"/>
            <a:ext cx="3809382" cy="1231106"/>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cs typeface="Segoe UI"/>
              </a:rPr>
              <a:t>Twitter: @AnalyticAnna</a:t>
            </a:r>
          </a:p>
          <a:p>
            <a:r>
              <a:rPr lang="en-US" sz="2000" i="1" dirty="0">
                <a:solidFill>
                  <a:schemeClr val="accent4">
                    <a:lumMod val="60000"/>
                    <a:lumOff val="40000"/>
                  </a:schemeClr>
                </a:solidFill>
                <a:cs typeface="Segoe UI"/>
              </a:rPr>
              <a:t>LinkedIn: amthomas46</a:t>
            </a:r>
          </a:p>
          <a:p>
            <a:r>
              <a:rPr lang="en-US" sz="2000" i="1" dirty="0">
                <a:solidFill>
                  <a:schemeClr val="accent4">
                    <a:lumMod val="60000"/>
                    <a:lumOff val="40000"/>
                  </a:schemeClr>
                </a:solidFill>
                <a:cs typeface="Segoe UI"/>
              </a:rPr>
              <a:t>antho@microsoft.com</a:t>
            </a:r>
          </a:p>
          <a:p>
            <a:endParaRPr lang="en-US" sz="2000" i="1" dirty="0">
              <a:solidFill>
                <a:schemeClr val="accent4">
                  <a:lumMod val="60000"/>
                  <a:lumOff val="40000"/>
                </a:schemeClr>
              </a:solidFill>
              <a:cs typeface="Segoe UI"/>
            </a:endParaRPr>
          </a:p>
        </p:txBody>
      </p:sp>
      <p:pic>
        <p:nvPicPr>
          <p:cNvPr id="1026" name="Picture 2" descr="SQLBits Logo">
            <a:extLst>
              <a:ext uri="{FF2B5EF4-FFF2-40B4-BE49-F238E27FC236}">
                <a16:creationId xmlns:a16="http://schemas.microsoft.com/office/drawing/2014/main" id="{F39129AF-A1F0-0C41-966C-86632AF87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599" y="445332"/>
            <a:ext cx="1085623" cy="47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50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Agenda</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447098"/>
          </a:xfrm>
          <a:prstGeom prst="rect">
            <a:avLst/>
          </a:prstGeom>
        </p:spPr>
        <p:txBody>
          <a:bodyPr wrap="square" lIns="0" tIns="0" rIns="0" bIns="0" rtlCol="0">
            <a:spAutoFit/>
          </a:bodyPr>
          <a:lstStyle/>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ML Services + Extensibility</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AI </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 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 Containers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Where to learn more</a:t>
            </a:r>
          </a:p>
        </p:txBody>
      </p:sp>
    </p:spTree>
    <p:extLst>
      <p:ext uri="{BB962C8B-B14F-4D97-AF65-F5344CB8AC3E}">
        <p14:creationId xmlns:p14="http://schemas.microsoft.com/office/powerpoint/2010/main" val="2927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ML Services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 Extensibility</a:t>
            </a:r>
          </a:p>
        </p:txBody>
      </p:sp>
    </p:spTree>
    <p:extLst>
      <p:ext uri="{BB962C8B-B14F-4D97-AF65-F5344CB8AC3E}">
        <p14:creationId xmlns:p14="http://schemas.microsoft.com/office/powerpoint/2010/main" val="828894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845E-5DA1-4CF4-8B1D-708F300AC905}"/>
              </a:ext>
            </a:extLst>
          </p:cNvPr>
          <p:cNvSpPr>
            <a:spLocks noGrp="1"/>
          </p:cNvSpPr>
          <p:nvPr>
            <p:ph type="title"/>
          </p:nvPr>
        </p:nvSpPr>
        <p:spPr/>
        <p:txBody>
          <a:bodyPr/>
          <a:lstStyle/>
          <a:p>
            <a:r>
              <a:rPr lang="en-US" dirty="0"/>
              <a:t>Evolution of SQL Server ML Services + Extensibility</a:t>
            </a:r>
          </a:p>
        </p:txBody>
      </p:sp>
      <p:graphicFrame>
        <p:nvGraphicFramePr>
          <p:cNvPr id="7" name="Content Placeholder 2">
            <a:extLst>
              <a:ext uri="{FF2B5EF4-FFF2-40B4-BE49-F238E27FC236}">
                <a16:creationId xmlns:a16="http://schemas.microsoft.com/office/drawing/2014/main" id="{FE7A4A88-52F8-475E-9848-CB7B41E42B6E}"/>
              </a:ext>
            </a:extLst>
          </p:cNvPr>
          <p:cNvGraphicFramePr>
            <a:graphicFrameLocks/>
          </p:cNvGraphicFramePr>
          <p:nvPr>
            <p:extLst>
              <p:ext uri="{D42A27DB-BD31-4B8C-83A1-F6EECF244321}">
                <p14:modId xmlns:p14="http://schemas.microsoft.com/office/powerpoint/2010/main" val="35395515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00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138663" cy="984885"/>
          </a:xfrm>
        </p:spPr>
        <p:txBody>
          <a:bodyPr/>
          <a:lstStyle/>
          <a:p>
            <a:r>
              <a:rPr lang="en-US" dirty="0"/>
              <a:t>Extend T-SQL with R, Python, and Java</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2971887" y="336494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3126637" y="3634935"/>
            <a:ext cx="821549"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5479849" y="3609388"/>
            <a:ext cx="1120617" cy="461665"/>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6737232" y="2007333"/>
            <a:ext cx="1260883"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4765174" y="427128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6049877" y="480566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4354930" y="292465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2610536" y="263140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5325482" y="355550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5402806" y="480566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5155385" y="5482433"/>
            <a:ext cx="1120617"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4097539" y="170780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6845432" y="230652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7743525" y="548243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463AB3-8DC6-45D1-BCC9-F7DE90E8743D}"/>
              </a:ext>
            </a:extLst>
          </p:cNvPr>
          <p:cNvSpPr/>
          <p:nvPr/>
        </p:nvSpPr>
        <p:spPr bwMode="auto">
          <a:xfrm>
            <a:off x="6856933" y="1948977"/>
            <a:ext cx="4626849" cy="4073427"/>
          </a:xfrm>
          <a:prstGeom prst="rect">
            <a:avLst/>
          </a:prstGeom>
          <a:solidFill>
            <a:schemeClr val="bg1">
              <a:lumMod val="95000"/>
            </a:schemeClr>
          </a:solidFill>
          <a:ln>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cxnSp>
        <p:nvCxnSpPr>
          <p:cNvPr id="7" name="Connector: Elbow 6">
            <a:extLst>
              <a:ext uri="{FF2B5EF4-FFF2-40B4-BE49-F238E27FC236}">
                <a16:creationId xmlns:a16="http://schemas.microsoft.com/office/drawing/2014/main" id="{588D7C60-10B6-4ECA-A06C-33D6B2C57609}"/>
              </a:ext>
            </a:extLst>
          </p:cNvPr>
          <p:cNvCxnSpPr>
            <a:cxnSpLocks/>
            <a:endCxn id="1026" idx="3"/>
          </p:cNvCxnSpPr>
          <p:nvPr/>
        </p:nvCxnSpPr>
        <p:spPr>
          <a:xfrm rot="10800000">
            <a:off x="6320197" y="2903722"/>
            <a:ext cx="915371" cy="908796"/>
          </a:xfrm>
          <a:prstGeom prst="bentConnector3">
            <a:avLst>
              <a:gd name="adj1" fmla="val 63221"/>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2237CE7-3C58-4C12-B01D-9333E6F6B996}"/>
              </a:ext>
            </a:extLst>
          </p:cNvPr>
          <p:cNvSpPr txBox="1"/>
          <p:nvPr/>
        </p:nvSpPr>
        <p:spPr>
          <a:xfrm>
            <a:off x="8534321" y="3837421"/>
            <a:ext cx="1407636" cy="553998"/>
          </a:xfrm>
          <a:prstGeom prst="rect">
            <a:avLst/>
          </a:prstGeom>
          <a:noFill/>
        </p:spPr>
        <p:txBody>
          <a:bodyPr wrap="square" lIns="0" tIns="0" rIns="0" bIns="0" rtlCol="0">
            <a:spAutoFit/>
          </a:bodyPr>
          <a:lstStyle/>
          <a:p>
            <a:pPr defTabSz="914344">
              <a:defRPr/>
            </a:pPr>
            <a:r>
              <a:rPr lang="en-US" sz="1200">
                <a:gradFill>
                  <a:gsLst>
                    <a:gs pos="2917">
                      <a:srgbClr val="1A1A1A"/>
                    </a:gs>
                    <a:gs pos="30000">
                      <a:srgbClr val="1A1A1A"/>
                    </a:gs>
                  </a:gsLst>
                  <a:lin ang="5400000" scaled="0"/>
                </a:gradFill>
                <a:latin typeface="Segoe UI Semibold"/>
              </a:rPr>
              <a:t>Direct communications</a:t>
            </a:r>
          </a:p>
          <a:p>
            <a:pPr defTabSz="914344">
              <a:defRPr/>
            </a:pPr>
            <a:r>
              <a:rPr lang="en-US" sz="1200">
                <a:gradFill>
                  <a:gsLst>
                    <a:gs pos="2917">
                      <a:srgbClr val="1A1A1A"/>
                    </a:gs>
                    <a:gs pos="30000">
                      <a:srgbClr val="1A1A1A"/>
                    </a:gs>
                  </a:gsLst>
                  <a:lin ang="5400000" scaled="0"/>
                </a:gradFill>
                <a:latin typeface="Segoe UI Semibold"/>
              </a:rPr>
              <a:t>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9941957" y="4318099"/>
            <a:ext cx="1260883"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7524567" y="4512457"/>
            <a:ext cx="560308" cy="86657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8906258" y="4576085"/>
            <a:ext cx="1629436" cy="835832"/>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7235568" y="3175001"/>
            <a:ext cx="1039483" cy="126915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accent1"/>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a:p>
            <a:pPr algn="ctr" defTabSz="932449" fontAlgn="base">
              <a:spcBef>
                <a:spcPct val="0"/>
              </a:spcBef>
              <a:spcAft>
                <a:spcPct val="0"/>
              </a:spcAft>
              <a:defRPr/>
            </a:pPr>
            <a:r>
              <a:rPr lang="en-US" sz="1400" b="1">
                <a:solidFill>
                  <a:srgbClr val="50E6FF"/>
                </a:solidFill>
                <a:latin typeface="Segoe UI"/>
              </a:rPr>
              <a:t>SQL Server</a:t>
            </a:r>
          </a:p>
          <a:p>
            <a:pPr algn="ctr" defTabSz="932449" fontAlgn="base">
              <a:spcBef>
                <a:spcPct val="0"/>
              </a:spcBef>
              <a:spcAft>
                <a:spcPct val="0"/>
              </a:spcAft>
              <a:defRPr/>
            </a:pPr>
            <a:r>
              <a:rPr lang="en-US" sz="1400" b="1">
                <a:solidFill>
                  <a:srgbClr val="50E6FF"/>
                </a:solidFill>
                <a:latin typeface="Segoe UI"/>
              </a:rPr>
              <a:t>2019</a:t>
            </a:r>
          </a:p>
        </p:txBody>
      </p:sp>
      <p:cxnSp>
        <p:nvCxnSpPr>
          <p:cNvPr id="3" name="Straight Connector 2">
            <a:extLst>
              <a:ext uri="{FF2B5EF4-FFF2-40B4-BE49-F238E27FC236}">
                <a16:creationId xmlns:a16="http://schemas.microsoft.com/office/drawing/2014/main" id="{96BCE4A6-4430-1E43-95B2-8C6F3C6A5C31}"/>
              </a:ext>
            </a:extLst>
          </p:cNvPr>
          <p:cNvCxnSpPr>
            <a:cxnSpLocks/>
          </p:cNvCxnSpPr>
          <p:nvPr/>
        </p:nvCxnSpPr>
        <p:spPr>
          <a:xfrm>
            <a:off x="8339694" y="3680447"/>
            <a:ext cx="1602263"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162201" y="5046843"/>
            <a:ext cx="608721" cy="615212"/>
            <a:chOff x="7632206" y="4181475"/>
            <a:chExt cx="1932899" cy="1953509"/>
          </a:xfrm>
          <a:solidFill>
            <a:schemeClr val="accent1"/>
          </a:solidFill>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7914780" y="5723610"/>
            <a:ext cx="1120617"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Launchpad</a:t>
            </a:r>
          </a:p>
        </p:txBody>
      </p:sp>
      <p:sp>
        <p:nvSpPr>
          <p:cNvPr id="9" name="Rectangle 8">
            <a:extLst>
              <a:ext uri="{FF2B5EF4-FFF2-40B4-BE49-F238E27FC236}">
                <a16:creationId xmlns:a16="http://schemas.microsoft.com/office/drawing/2014/main" id="{90A20F47-51B7-47F1-AB39-1EB2DE33F721}"/>
              </a:ext>
            </a:extLst>
          </p:cNvPr>
          <p:cNvSpPr/>
          <p:nvPr/>
        </p:nvSpPr>
        <p:spPr bwMode="auto">
          <a:xfrm>
            <a:off x="9986123" y="3347416"/>
            <a:ext cx="1099140" cy="122866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16" name="Group 15">
            <a:extLst>
              <a:ext uri="{FF2B5EF4-FFF2-40B4-BE49-F238E27FC236}">
                <a16:creationId xmlns:a16="http://schemas.microsoft.com/office/drawing/2014/main" id="{958BFF54-CE8C-489C-96E5-F9FF31CB4EC9}"/>
              </a:ext>
            </a:extLst>
          </p:cNvPr>
          <p:cNvGrpSpPr/>
          <p:nvPr/>
        </p:nvGrpSpPr>
        <p:grpSpPr>
          <a:xfrm>
            <a:off x="10288134" y="3389196"/>
            <a:ext cx="469199" cy="808120"/>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FCD63DA7-FF0A-4EBD-A9B8-4C4557C7BAD4}"/>
              </a:ext>
            </a:extLst>
          </p:cNvPr>
          <p:cNvGrpSpPr/>
          <p:nvPr/>
        </p:nvGrpSpPr>
        <p:grpSpPr>
          <a:xfrm>
            <a:off x="11085265" y="5719394"/>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pic>
        <p:nvPicPr>
          <p:cNvPr id="1026" name="Picture 2" descr="Text Box">
            <a:extLst>
              <a:ext uri="{FF2B5EF4-FFF2-40B4-BE49-F238E27FC236}">
                <a16:creationId xmlns:a16="http://schemas.microsoft.com/office/drawing/2014/main" id="{0F5EA825-4D20-4304-AF51-F89CEA244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39" y="1771241"/>
            <a:ext cx="6013859" cy="22649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xtLst/>
        </p:spPr>
        <p:style>
          <a:lnRef idx="0">
            <a:scrgbClr r="0" g="0" b="0"/>
          </a:lnRef>
          <a:fillRef idx="0">
            <a:scrgbClr r="0" g="0" b="0"/>
          </a:fillRef>
          <a:effectRef idx="0">
            <a:scrgbClr r="0" g="0" b="0"/>
          </a:effectRef>
          <a:fontRef idx="minor">
            <a:schemeClr val="lt1"/>
          </a:fontRef>
        </p:style>
      </p:pic>
      <p:sp>
        <p:nvSpPr>
          <p:cNvPr id="62" name="Text Placeholder 2"/>
          <p:cNvSpPr>
            <a:spLocks noGrp="1"/>
          </p:cNvSpPr>
          <p:nvPr>
            <p:ph type="body" sz="quarter" idx="10"/>
          </p:nvPr>
        </p:nvSpPr>
        <p:spPr>
          <a:xfrm>
            <a:off x="342578" y="5255968"/>
            <a:ext cx="5692972" cy="1557349"/>
          </a:xfrm>
        </p:spPr>
        <p:txBody>
          <a:bodyPr/>
          <a:lstStyle/>
          <a:p>
            <a:pPr marL="0" indent="0">
              <a:buNone/>
            </a:pPr>
            <a:r>
              <a:rPr lang="en-US" sz="2800"/>
              <a:t>Run Java code using the same SQL Extensibility Infrastructure</a:t>
            </a:r>
          </a:p>
          <a:p>
            <a:endParaRPr lang="en-US" sz="2800"/>
          </a:p>
          <a:p>
            <a:endParaRPr lang="en-US" sz="2800"/>
          </a:p>
        </p:txBody>
      </p:sp>
      <p:sp>
        <p:nvSpPr>
          <p:cNvPr id="63" name="Title 16">
            <a:extLst>
              <a:ext uri="{FF2B5EF4-FFF2-40B4-BE49-F238E27FC236}">
                <a16:creationId xmlns:a16="http://schemas.microsoft.com/office/drawing/2014/main" id="{EF974A7D-3241-4397-8A30-55F27DD3CC4D}"/>
              </a:ext>
            </a:extLst>
          </p:cNvPr>
          <p:cNvSpPr txBox="1">
            <a:spLocks/>
          </p:cNvSpPr>
          <p:nvPr/>
        </p:nvSpPr>
        <p:spPr>
          <a:xfrm>
            <a:off x="588262" y="457200"/>
            <a:ext cx="10138663" cy="984885"/>
          </a:xfrm>
          <a:prstGeom prst="rect">
            <a:avLst/>
          </a:prstGeom>
        </p:spPr>
        <p:txBody>
          <a:bodyPr vert="horz" wrap="square" lIns="0" tIns="0" rIns="0" bIns="0" rtlCol="0" anchor="t">
            <a:spAutoFit/>
          </a:bodyPr>
          <a:lstStyle>
            <a:lvl1pPr algn="l" defTabSz="932742" rtl="0" eaLnBrk="1" latinLnBrk="0" hangingPunct="1">
              <a:lnSpc>
                <a:spcPct val="100000"/>
              </a:lnSpc>
              <a:spcBef>
                <a:spcPts val="1200"/>
              </a:spcBef>
              <a:buNone/>
              <a:defRPr lang="en-US" sz="32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Extend T-SQL with R, Python, and Java</a:t>
            </a:r>
          </a:p>
        </p:txBody>
      </p:sp>
    </p:spTree>
    <p:extLst>
      <p:ext uri="{BB962C8B-B14F-4D97-AF65-F5344CB8AC3E}">
        <p14:creationId xmlns:p14="http://schemas.microsoft.com/office/powerpoint/2010/main" val="33240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 calcmode="lin" valueType="num">
                                      <p:cBhvr additive="base">
                                        <p:cTn id="7"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81341c3-bb68-4051-aceb-597b40a71061&quot;,&quot;TimeStamp&quot;:&quot;2018-11-29T10:16:04.248831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7dc7186-db0c-40bc-baa5-d5d4d03274ca&quot;,&quot;TimeStamp&quot;:&quot;2018-11-29T10:16:04.2498302-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f654bcd-d4c9-4927-ad8a-b5e97d9fd28d&quot;,&quot;TimeStamp&quot;:&quot;2018-11-29T10:16:04.2518313-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4576da9-c8f4-46d8-a095-79c5fd98fab4&quot;,&quot;TimeStamp&quot;:&quot;2018-11-29T10:16:04.2518313-08:00&quot;}"/>
</p:tagLst>
</file>

<file path=ppt/theme/theme1.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2.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5DE5648-8407-4650-BEEC-7F145B1D9A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3ae6f26d-9444-4782-a775-fd15bae28999"/>
    <ds:schemaRef ds:uri="http://schemas.microsoft.com/sharepoint/v3"/>
    <ds:schemaRef ds:uri="http://purl.org/dc/terms/"/>
    <ds:schemaRef ds:uri="http://schemas.microsoft.com/office/infopath/2007/PartnerControls"/>
    <ds:schemaRef ds:uri="http://schemas.openxmlformats.org/package/2006/metadata/core-properties"/>
    <ds:schemaRef ds:uri="72c0272b-f05b-475f-9459-f7525b8ef3e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2951</TotalTime>
  <Words>4080</Words>
  <Application>Microsoft Office PowerPoint</Application>
  <PresentationFormat>Widescreen</PresentationFormat>
  <Paragraphs>456</Paragraphs>
  <Slides>36</Slides>
  <Notes>34</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36</vt:i4>
      </vt:variant>
    </vt:vector>
  </HeadingPairs>
  <TitlesOfParts>
    <vt:vector size="52" baseType="lpstr">
      <vt:lpstr>Arial</vt:lpstr>
      <vt:lpstr>Arial Unicode MS</vt:lpstr>
      <vt:lpstr>Calibri</vt:lpstr>
      <vt:lpstr>Consolas</vt:lpstr>
      <vt:lpstr>Segoe UI</vt:lpstr>
      <vt:lpstr>Segoe UI Light</vt:lpstr>
      <vt:lpstr>Segoe UI Semibold</vt:lpstr>
      <vt:lpstr>Segoe UI Semilight</vt:lpstr>
      <vt:lpstr>Wingdings</vt:lpstr>
      <vt:lpstr>Wingdings 3</vt:lpstr>
      <vt:lpstr>1_5-50203_Microsoft_Ignite_Template</vt:lpstr>
      <vt:lpstr>WHITE TEMPLATE</vt:lpstr>
      <vt:lpstr>2_5-50201_Microsoft_Ready_Template</vt:lpstr>
      <vt:lpstr>5-50201_Microsoft_Ready_Template</vt:lpstr>
      <vt:lpstr>9-51027_Microsoft_Ready_Template</vt:lpstr>
      <vt:lpstr>1_WHITE TEMPLATE</vt:lpstr>
      <vt:lpstr>Leveraging Prebuilt AI Models in SQL Server 2019</vt:lpstr>
      <vt:lpstr>Introduction</vt:lpstr>
      <vt:lpstr>Overview</vt:lpstr>
      <vt:lpstr>Agenda</vt:lpstr>
      <vt:lpstr>SQL Server ML Services  + Extensibility</vt:lpstr>
      <vt:lpstr>The modern development platform </vt:lpstr>
      <vt:lpstr>Evolution of SQL Server ML Services + Extensibility</vt:lpstr>
      <vt:lpstr>Extend T-SQL with R, Python, and Java</vt:lpstr>
      <vt:lpstr>PowerPoint Presentation</vt:lpstr>
      <vt:lpstr>Enhancing the platform of choice</vt:lpstr>
      <vt:lpstr>The Azure Data Studio tools experience </vt:lpstr>
      <vt:lpstr>Azure Data Studio</vt:lpstr>
      <vt:lpstr>Prebuilt AI</vt:lpstr>
      <vt:lpstr>What is AI?</vt:lpstr>
      <vt:lpstr>What is Prebuilt AI?</vt:lpstr>
      <vt:lpstr>Cognitive Services</vt:lpstr>
      <vt:lpstr>PowerPoint Presentation</vt:lpstr>
      <vt:lpstr>Cognitive Services capabilities Infuse your apps, websites, and bots with human-like intelligence </vt:lpstr>
      <vt:lpstr>Intelligent Kiosk</vt:lpstr>
      <vt:lpstr>SQL Server +  Cognitive Services</vt:lpstr>
      <vt:lpstr>SQL Server + Cognitive Services</vt:lpstr>
      <vt:lpstr>Face Recognition</vt:lpstr>
      <vt:lpstr>Computer Vision</vt:lpstr>
      <vt:lpstr>Text Analytics</vt:lpstr>
      <vt:lpstr>Language  Understanding  Intelligent Service (LUIS)</vt:lpstr>
      <vt:lpstr>SQL Server + Cognitive Services</vt:lpstr>
      <vt:lpstr>Does anyone see any issues with this?</vt:lpstr>
      <vt:lpstr>Why might you want a container?</vt:lpstr>
      <vt:lpstr>Virtualization Hardware Abstraction</vt:lpstr>
      <vt:lpstr>Containers Abstracting the OS, Allowing complete portability</vt:lpstr>
      <vt:lpstr>PowerPoint Presentation</vt:lpstr>
      <vt:lpstr>PowerPoint Presentation</vt:lpstr>
      <vt:lpstr>SQL Server + Cognitive Services + Containers</vt:lpstr>
      <vt:lpstr>Where to learn more</vt:lpstr>
      <vt:lpstr>Resources</vt:lpstr>
      <vt:lpstr>Questions?  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Thomas</cp:lastModifiedBy>
  <cp:revision>17</cp:revision>
  <dcterms:created xsi:type="dcterms:W3CDTF">2018-08-10T17:04:28Z</dcterms:created>
  <dcterms:modified xsi:type="dcterms:W3CDTF">2019-02-22T19:42:45Z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AuthorIds_UIVersion_5632">
    <vt:lpwstr>6</vt:lpwstr>
  </property>
  <property fmtid="{D5CDD505-2E9C-101B-9397-08002B2CF9AE}" pid="24" name="AuthorIds_UIVersion_7680">
    <vt:lpwstr>6</vt:lpwstr>
  </property>
  <property fmtid="{D5CDD505-2E9C-101B-9397-08002B2CF9AE}" pid="25" name="AuthorIds_UIVersion_9728">
    <vt:lpwstr>6</vt:lpwstr>
  </property>
  <property fmtid="{D5CDD505-2E9C-101B-9397-08002B2CF9AE}" pid="26" name="AuthorIds_UIVersion_4096">
    <vt:lpwstr>16</vt:lpwstr>
  </property>
  <property fmtid="{D5CDD505-2E9C-101B-9397-08002B2CF9AE}" pid="27" name="AuthorIds_UIVersion_6144">
    <vt:lpwstr>16</vt:lpwstr>
  </property>
</Properties>
</file>